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</p:sldIdLst>
  <p:sldSz cy="5143500" cx="9144000"/>
  <p:notesSz cx="6858000" cy="9144000"/>
  <p:embeddedFontLst>
    <p:embeddedFont>
      <p:font typeface="Sniglet"/>
      <p:regular r:id="rId73"/>
    </p:embeddedFont>
    <p:embeddedFont>
      <p:font typeface="Merriweather Light"/>
      <p:regular r:id="rId74"/>
      <p:bold r:id="rId75"/>
      <p:italic r:id="rId76"/>
      <p:boldItalic r:id="rId77"/>
    </p:embeddedFont>
    <p:embeddedFont>
      <p:font typeface="Abril Fatface"/>
      <p:regular r:id="rId78"/>
    </p:embeddedFont>
    <p:embeddedFont>
      <p:font typeface="Lato"/>
      <p:regular r:id="rId79"/>
      <p:bold r:id="rId80"/>
      <p:italic r:id="rId81"/>
      <p:boldItalic r:id="rId82"/>
    </p:embeddedFont>
    <p:embeddedFont>
      <p:font typeface="Vidaloka"/>
      <p:regular r:id="rId83"/>
    </p:embeddedFont>
    <p:embeddedFont>
      <p:font typeface="Merriweather"/>
      <p:regular r:id="rId84"/>
      <p:bold r:id="rId85"/>
      <p:italic r:id="rId86"/>
      <p:boldItalic r:id="rId87"/>
    </p:embeddedFont>
    <p:embeddedFont>
      <p:font typeface="Patrick Hand SC"/>
      <p:regular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niel Sleima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Merriweather-regular.fntdata"/><Relationship Id="rId83" Type="http://schemas.openxmlformats.org/officeDocument/2006/relationships/font" Target="fonts/Vidaloka-regular.fntdata"/><Relationship Id="rId42" Type="http://schemas.openxmlformats.org/officeDocument/2006/relationships/slide" Target="slides/slide37.xml"/><Relationship Id="rId86" Type="http://schemas.openxmlformats.org/officeDocument/2006/relationships/font" Target="fonts/Merriweather-italic.fntdata"/><Relationship Id="rId41" Type="http://schemas.openxmlformats.org/officeDocument/2006/relationships/slide" Target="slides/slide36.xml"/><Relationship Id="rId85" Type="http://schemas.openxmlformats.org/officeDocument/2006/relationships/font" Target="fonts/Merriweather-bold.fntdata"/><Relationship Id="rId44" Type="http://schemas.openxmlformats.org/officeDocument/2006/relationships/slide" Target="slides/slide39.xml"/><Relationship Id="rId88" Type="http://schemas.openxmlformats.org/officeDocument/2006/relationships/font" Target="fonts/PatrickHandSC-regular.fntdata"/><Relationship Id="rId43" Type="http://schemas.openxmlformats.org/officeDocument/2006/relationships/slide" Target="slides/slide38.xml"/><Relationship Id="rId87" Type="http://schemas.openxmlformats.org/officeDocument/2006/relationships/font" Target="fonts/Merriweather-bold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Lato-bold.fntdata"/><Relationship Id="rId82" Type="http://schemas.openxmlformats.org/officeDocument/2006/relationships/font" Target="fonts/Lato-boldItalic.fntdata"/><Relationship Id="rId81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Sniglet-regular.fntdata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font" Target="fonts/MerriweatherLight-bold.fntdata"/><Relationship Id="rId30" Type="http://schemas.openxmlformats.org/officeDocument/2006/relationships/slide" Target="slides/slide25.xml"/><Relationship Id="rId74" Type="http://schemas.openxmlformats.org/officeDocument/2006/relationships/font" Target="fonts/MerriweatherLight-regular.fntdata"/><Relationship Id="rId33" Type="http://schemas.openxmlformats.org/officeDocument/2006/relationships/slide" Target="slides/slide28.xml"/><Relationship Id="rId77" Type="http://schemas.openxmlformats.org/officeDocument/2006/relationships/font" Target="fonts/MerriweatherLight-boldItalic.fntdata"/><Relationship Id="rId32" Type="http://schemas.openxmlformats.org/officeDocument/2006/relationships/slide" Target="slides/slide27.xml"/><Relationship Id="rId76" Type="http://schemas.openxmlformats.org/officeDocument/2006/relationships/font" Target="fonts/MerriweatherLight-italic.fntdata"/><Relationship Id="rId35" Type="http://schemas.openxmlformats.org/officeDocument/2006/relationships/slide" Target="slides/slide30.xml"/><Relationship Id="rId79" Type="http://schemas.openxmlformats.org/officeDocument/2006/relationships/font" Target="fonts/Lato-regular.fntdata"/><Relationship Id="rId34" Type="http://schemas.openxmlformats.org/officeDocument/2006/relationships/slide" Target="slides/slide29.xml"/><Relationship Id="rId78" Type="http://schemas.openxmlformats.org/officeDocument/2006/relationships/font" Target="fonts/AbrilFatface-regular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2-07T20:33:54.303">
    <p:pos x="6000" y="0"/>
    <p:text>@dsleiman@harmonytx.org
_Assigned to dsleiman@harmonytx.org_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6d645012f_19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106d645012f_19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2a24ebcd1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2a2a24ebcd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6d645012f_19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106d645012f_19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6d645012f_19_3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6d645012f_19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6d645012f_19_3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106d645012f_19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1953e82bb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1953e82b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66a242d5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066a242d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6877865d6_1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06877865d6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5629c7d1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5629c7d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5629c7d16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05629c7d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66a242d5b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066a242d5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066a242d5b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066a242d5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6d645012f_25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06d645012f_2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6d645012f_25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6d645012f_2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6d645012f_19_3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06d645012f_19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9babbbaf80_1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9babbbaf80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6d645012f_19_3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6d645012f_19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1953e82bb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01953e82b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207603e9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0207603e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9ab98ad066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9ab98ad06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1953e82bb_0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1953e82b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a84aa460f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a84aa460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9babbbaf80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9babbbaf8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1953e82bb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01953e82b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01953e82bb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01953e82b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1953e82bb_0_1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01953e82b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01953e82bb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01953e82b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207603e92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0207603e9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a380b9085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a380b9085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a380b9085b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a380b9085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ab98ad06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ab98ad0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a380b9085b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a380b9085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a380b9085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a380b908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a3999e21ac_1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a3999e21a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a3999e21ac_1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a3999e21a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a3999e21ac_1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a3999e21a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a3999e21ac_1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a3999e21a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a3999e21ac_1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a3999e21ac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a3999e21ac_1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a3999e21ac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a3999e21ac_1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a3999e21ac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a3999e21ac_1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a3999e21ac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ffbffc766_2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ffbffc766_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a3999e21ac_1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a3999e21ac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a3999e21ac_1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a3999e21ac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a3999e21ac_1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a3999e21ac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1953e82bb_0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01953e82b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0207603e92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0207603e9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01953e82bb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01953e82b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0207603e92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0207603e9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0207603e92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0207603e9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0207603e92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0207603e9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Ortiz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0207603e92_0_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0207603e9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1953e82bb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1953e82b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0207603e92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0207603e9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021e783248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021e78324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021e783248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021e78324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0207603e92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0207603e9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0243360fd4_1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0243360fd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243360fd4_1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0243360fd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06d645012f_1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06d645012f_1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9b4b686a97_0_5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9b4b686a97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1953e82bb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1953e82b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Robotics, TSA, GT etc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more than 60 </a:t>
            </a:r>
            <a:r>
              <a:rPr lang="en"/>
              <a:t>clubs</a:t>
            </a:r>
            <a:r>
              <a:rPr lang="en"/>
              <a:t> in our campus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building an American football team, indoor and outdoor basket ball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1953e82bb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1953e82b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school helps having hands on activity, increases student behavior and participation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6d645012f_19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106d645012f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517975" y="1257750"/>
            <a:ext cx="6108000" cy="2628000"/>
          </a:xfrm>
          <a:prstGeom prst="rect">
            <a:avLst/>
          </a:prstGeom>
          <a:effectLst>
            <a:outerShdw blurRad="85725" rotWithShape="0" algn="bl" dir="5400000" dist="19050">
              <a:schemeClr val="dk1">
                <a:alpha val="4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1" name="Google Shape;12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rgbClr val="000000">
                <a:alpha val="2471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4" name="Google Shape;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3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" name="Google Shape;16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ctr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" type="body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 rtl="0" algn="ctr">
              <a:spcBef>
                <a:spcPts val="600"/>
              </a:spcBef>
              <a:spcAft>
                <a:spcPts val="60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768723"/>
            <a:ext cx="1957200" cy="489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0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983075" y="1913026"/>
            <a:ext cx="33540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983064" y="1673746"/>
            <a:ext cx="701061" cy="142397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983100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" name="Google Shape;65;p7"/>
          <p:cNvSpPr txBox="1"/>
          <p:nvPr>
            <p:ph idx="2" type="body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" type="body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1" name="Google Shape;81;p8"/>
          <p:cNvSpPr txBox="1"/>
          <p:nvPr>
            <p:ph idx="2" type="body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2" name="Google Shape;82;p8"/>
          <p:cNvSpPr txBox="1"/>
          <p:nvPr>
            <p:ph idx="3" type="body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  <p:sp>
        <p:nvSpPr>
          <p:cNvPr id="100" name="Google Shape;100;p9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04" name="Google Shape;10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0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6" name="Google Shape;10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0"/>
          <p:cNvGrpSpPr/>
          <p:nvPr/>
        </p:nvGrpSpPr>
        <p:grpSpPr>
          <a:xfrm>
            <a:off x="4172925" y="3934854"/>
            <a:ext cx="798150" cy="142397"/>
            <a:chOff x="4172925" y="1213654"/>
            <a:chExt cx="798150" cy="142397"/>
          </a:xfrm>
        </p:grpSpPr>
        <p:sp>
          <p:nvSpPr>
            <p:cNvPr id="111" name="Google Shape;111;p10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112" name="Google Shape;112;p10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113" name="Google Shape;113;p10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  <p:sp>
        <p:nvSpPr>
          <p:cNvPr id="114" name="Google Shape;114;p10"/>
          <p:cNvSpPr txBox="1"/>
          <p:nvPr>
            <p:ph idx="1" type="body"/>
          </p:nvPr>
        </p:nvSpPr>
        <p:spPr>
          <a:xfrm>
            <a:off x="855300" y="4019025"/>
            <a:ext cx="7433400" cy="50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115" name="Google Shape;115;p10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ea.texas.gov/sites/default/files/E-Grad-toolkit-choices.pdf" TargetMode="External"/><Relationship Id="rId4" Type="http://schemas.openxmlformats.org/officeDocument/2006/relationships/hyperlink" Target="https://tea.texas.gov/sites/default/files/E-Grad-toolkit-choices.pdf" TargetMode="External"/><Relationship Id="rId5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princetonreview.com/college-advice/gpa-college-admission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Relationship Id="rId4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hsisl.harmonytx.org/clubs/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skose@harmonytx.org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lalushi@harmonytx.org" TargetMode="External"/><Relationship Id="rId4" Type="http://schemas.openxmlformats.org/officeDocument/2006/relationships/hyperlink" Target="mailto:lalushi@harmonytx.org" TargetMode="External"/><Relationship Id="rId10" Type="http://schemas.openxmlformats.org/officeDocument/2006/relationships/image" Target="../media/image10.jpg"/><Relationship Id="rId9" Type="http://schemas.openxmlformats.org/officeDocument/2006/relationships/image" Target="../media/image17.jpg"/><Relationship Id="rId5" Type="http://schemas.openxmlformats.org/officeDocument/2006/relationships/hyperlink" Target="mailto:lalushi@harmonytx.org" TargetMode="External"/><Relationship Id="rId6" Type="http://schemas.openxmlformats.org/officeDocument/2006/relationships/image" Target="../media/image41.jpg"/><Relationship Id="rId7" Type="http://schemas.openxmlformats.org/officeDocument/2006/relationships/image" Target="../media/image9.jpg"/><Relationship Id="rId8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7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s://hsisl-cc.harmonytx.org/course-selection-by-grade-level/course-selection-process/steps-on-course-selection/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shorturl.at/aGOQ3" TargetMode="External"/><Relationship Id="rId4" Type="http://schemas.openxmlformats.org/officeDocument/2006/relationships/image" Target="../media/image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3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6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Relationship Id="rId3" Type="http://schemas.openxmlformats.org/officeDocument/2006/relationships/comments" Target="../comments/comment1.xml"/><Relationship Id="rId4" Type="http://schemas.openxmlformats.org/officeDocument/2006/relationships/image" Target="../media/image39.png"/><Relationship Id="rId5" Type="http://schemas.openxmlformats.org/officeDocument/2006/relationships/image" Target="../media/image4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>
            <p:ph type="ctrTitle"/>
          </p:nvPr>
        </p:nvSpPr>
        <p:spPr>
          <a:xfrm>
            <a:off x="1517975" y="1257750"/>
            <a:ext cx="6108000" cy="26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/>
              <a:t>WELCOME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TO OUR</a:t>
            </a:r>
            <a:r>
              <a:rPr lang="en" sz="3000"/>
              <a:t>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8TH GRADE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Transition to High School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Parent/Guardian Info Night</a:t>
            </a:r>
            <a:endParaRPr sz="1700"/>
          </a:p>
        </p:txBody>
      </p:sp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463" y="3885750"/>
            <a:ext cx="1839026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type="title"/>
          </p:nvPr>
        </p:nvSpPr>
        <p:spPr>
          <a:xfrm>
            <a:off x="2514375" y="37620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High School Graduation Requirements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983100" y="123427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HPS High School Credit Requirement (26)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Passing Score on Texas State Assessments (STAAR)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+"/>
            </a:pPr>
            <a:r>
              <a:rPr b="1" lang="en" sz="1400"/>
              <a:t>Algebra I, Biology, English I-II, and US History</a:t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Admission by a </a:t>
            </a:r>
            <a:r>
              <a:rPr b="1" i="1" lang="en" sz="1400">
                <a:solidFill>
                  <a:srgbClr val="FF0000"/>
                </a:solidFill>
              </a:rPr>
              <a:t>4-Year</a:t>
            </a:r>
            <a:r>
              <a:rPr lang="en" sz="1400"/>
              <a:t> College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Minimum </a:t>
            </a:r>
            <a:r>
              <a:rPr b="1" i="1" lang="en" sz="1400">
                <a:solidFill>
                  <a:srgbClr val="FF0000"/>
                </a:solidFill>
              </a:rPr>
              <a:t>100 </a:t>
            </a:r>
            <a:r>
              <a:rPr lang="en" sz="1400"/>
              <a:t>Community Service Hours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Community service requirement is 25 hours per year.</a:t>
            </a:r>
            <a:endParaRPr sz="1400"/>
          </a:p>
          <a:p>
            <a:pPr indent="-241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Completion of FAFSA/TASFA Application </a:t>
            </a:r>
            <a:endParaRPr sz="1400"/>
          </a:p>
          <a:p>
            <a:pPr indent="-241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Peace Officer Training </a:t>
            </a:r>
            <a:endParaRPr sz="1400"/>
          </a:p>
          <a:p>
            <a:pPr indent="-241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CPR Training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3" name="Google Shape;223;p22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rgbClr val="000000">
                <a:alpha val="2471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5068463" y="4099813"/>
            <a:ext cx="37062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8th Grade Transition to High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2514375" y="37620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High School Graduation Requirements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0" name="Google Shape;230;p23"/>
          <p:cNvSpPr txBox="1"/>
          <p:nvPr>
            <p:ph idx="1" type="body"/>
          </p:nvPr>
        </p:nvSpPr>
        <p:spPr>
          <a:xfrm>
            <a:off x="823525" y="1120525"/>
            <a:ext cx="76992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A.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English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4 years required 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English I,II,III,IV (Eng. Lang AP,  Eng. Lit. AP,  Eng. 1301-1302 , Creative Writing)</a:t>
            </a:r>
            <a:endParaRPr sz="12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Mathematics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4 years required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, Algebra I, Geometry, Algebra 2 and Advance Math Course (Pre-Cal, Cal, AP Stat.)</a:t>
            </a:r>
            <a:endParaRPr sz="12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Science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4 years required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, Biology, Chemistry, Physics and Advance Science Course</a:t>
            </a:r>
            <a:endParaRPr sz="12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 Social Science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4 years required 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(World Geography, World History, US History, Government &amp; Econ)</a:t>
            </a:r>
            <a:endParaRPr sz="12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Language other than English (LOTE)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–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2 years required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i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3 years recommended</a:t>
            </a:r>
            <a:endParaRPr i="1" sz="12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  *Two years of the </a:t>
            </a:r>
            <a:r>
              <a:rPr lang="en" sz="1200" u="sng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same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 language other than English</a:t>
            </a:r>
            <a:endParaRPr sz="12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Visual and Performing Arts (VPA)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1 year required</a:t>
            </a:r>
            <a:endParaRPr b="1" sz="12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G. Physical Education  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Foundation of Personal Fitness, Soccer or Basketball -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1 year required</a:t>
            </a:r>
            <a:endParaRPr sz="12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H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College-Preparatory Electives </a:t>
            </a:r>
            <a:r>
              <a:rPr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– 6 Electives and </a:t>
            </a:r>
            <a:r>
              <a:rPr b="1" lang="en" sz="12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4 year required for Endorsements</a:t>
            </a:r>
            <a:endParaRPr b="1" sz="12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76200" rtl="0" algn="l">
              <a:spcBef>
                <a:spcPts val="600"/>
              </a:spcBef>
              <a:spcAft>
                <a:spcPts val="0"/>
              </a:spcAft>
              <a:buClr>
                <a:srgbClr val="F55E6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=</a:t>
            </a:r>
            <a:r>
              <a:rPr lang="en" sz="2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26 credits</a:t>
            </a:r>
            <a:endParaRPr sz="2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</p:txBody>
      </p:sp>
      <p:sp>
        <p:nvSpPr>
          <p:cNvPr id="231" name="Google Shape;231;p23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rgbClr val="000000">
                <a:alpha val="2471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5068463" y="4099813"/>
            <a:ext cx="37062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8th Grade Transition to High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Completing Required High School credits </a:t>
            </a:r>
            <a:endParaRPr/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0601" y="3876002"/>
            <a:ext cx="835399" cy="4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4915288" y="754113"/>
            <a:ext cx="37062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8th Grade Transition to High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4"/>
          <p:cNvPicPr preferRelativeResize="0"/>
          <p:nvPr/>
        </p:nvPicPr>
        <p:blipFill rotWithShape="1">
          <a:blip r:embed="rId4">
            <a:alphaModFix/>
          </a:blip>
          <a:srcRect b="9410" l="1329" r="-1330" t="-9410"/>
          <a:stretch/>
        </p:blipFill>
        <p:spPr>
          <a:xfrm>
            <a:off x="2104425" y="1186925"/>
            <a:ext cx="5142226" cy="32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ENDORSEMENTS (PATHWAYS) 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"/>
          <p:cNvSpPr txBox="1"/>
          <p:nvPr>
            <p:ph idx="1" type="subTitle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Endorsements (Pathways)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0000" y="3283477"/>
            <a:ext cx="2095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/>
              <a:t>Five Endorsement Options</a:t>
            </a:r>
            <a:endParaRPr sz="2800"/>
          </a:p>
        </p:txBody>
      </p:sp>
      <p:sp>
        <p:nvSpPr>
          <p:cNvPr id="253" name="Google Shape;253;p2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rgbClr val="000000">
                <a:alpha val="2471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9299" y="1364925"/>
            <a:ext cx="5661299" cy="287092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6"/>
          <p:cNvSpPr txBox="1"/>
          <p:nvPr/>
        </p:nvSpPr>
        <p:spPr>
          <a:xfrm>
            <a:off x="5068463" y="4099813"/>
            <a:ext cx="37062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8th Grade Transition to High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Endorsements (</a:t>
            </a:r>
            <a:r>
              <a:rPr lang="en" u="sng">
                <a:solidFill>
                  <a:schemeClr val="hlink"/>
                </a:solidFill>
                <a:hlinkClick r:id="rId3"/>
              </a:rPr>
              <a:t>Pathways</a:t>
            </a:r>
            <a:r>
              <a:rPr lang="en"/>
              <a:t>) </a:t>
            </a:r>
            <a:endParaRPr/>
          </a:p>
        </p:txBody>
      </p:sp>
      <p:sp>
        <p:nvSpPr>
          <p:cNvPr id="261" name="Google Shape;261;p27"/>
          <p:cNvSpPr txBox="1"/>
          <p:nvPr>
            <p:ph idx="1" type="body"/>
          </p:nvPr>
        </p:nvSpPr>
        <p:spPr>
          <a:xfrm>
            <a:off x="983075" y="1913025"/>
            <a:ext cx="36369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Endorsements Students entering 9th Grade must choose from one of the following </a:t>
            </a:r>
            <a:r>
              <a:rPr lang="en" sz="1200" u="sng">
                <a:solidFill>
                  <a:schemeClr val="hlink"/>
                </a:solidFill>
                <a:latin typeface="Helvetica"/>
                <a:ea typeface="Helvetica"/>
                <a:cs typeface="Helvetica"/>
                <a:sym typeface="Helvetica"/>
                <a:hlinkClick r:id="rId4"/>
              </a:rPr>
              <a:t>endorsements</a:t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b="1"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STEM 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(Example: Engineering)</a:t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b="1"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Business &amp; Industry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 (Example: Business)</a:t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b="1"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Arts &amp; Humanities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 (Example: Music)</a:t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b="1"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Public Services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 (Example: Health)</a:t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●"/>
            </a:pPr>
            <a:r>
              <a:rPr b="1"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Multidisciplinary Studies 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(Undecided)</a:t>
            </a:r>
            <a:endParaRPr sz="1200"/>
          </a:p>
        </p:txBody>
      </p:sp>
      <p:pic>
        <p:nvPicPr>
          <p:cNvPr id="262" name="Google Shape;262;p27"/>
          <p:cNvPicPr preferRelativeResize="0"/>
          <p:nvPr/>
        </p:nvPicPr>
        <p:blipFill rotWithShape="1">
          <a:blip r:embed="rId5">
            <a:alphaModFix/>
          </a:blip>
          <a:srcRect b="0" l="17569" r="17575" t="0"/>
          <a:stretch/>
        </p:blipFill>
        <p:spPr>
          <a:xfrm>
            <a:off x="4812863" y="697925"/>
            <a:ext cx="3636900" cy="3743100"/>
          </a:xfrm>
          <a:prstGeom prst="roundRect">
            <a:avLst>
              <a:gd fmla="val 1158" name="adj"/>
            </a:avLst>
          </a:prstGeom>
          <a:noFill/>
          <a:ln>
            <a:noFill/>
          </a:ln>
        </p:spPr>
      </p:pic>
      <p:sp>
        <p:nvSpPr>
          <p:cNvPr id="263" name="Google Shape;263;p2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type="title"/>
          </p:nvPr>
        </p:nvSpPr>
        <p:spPr>
          <a:xfrm>
            <a:off x="983075" y="958872"/>
            <a:ext cx="3354000" cy="36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</a:t>
            </a:r>
            <a:r>
              <a:rPr lang="en"/>
              <a:t> </a:t>
            </a:r>
            <a:endParaRPr/>
          </a:p>
        </p:txBody>
      </p:sp>
      <p:sp>
        <p:nvSpPr>
          <p:cNvPr id="269" name="Google Shape;269;p28"/>
          <p:cNvSpPr txBox="1"/>
          <p:nvPr>
            <p:ph idx="1" type="body"/>
          </p:nvPr>
        </p:nvSpPr>
        <p:spPr>
          <a:xfrm>
            <a:off x="983075" y="1415525"/>
            <a:ext cx="3636900" cy="27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HSI- Katy offers many CTE 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pathways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 with unique skill sets in preparing students for 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college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 and the 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workforce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. Including:</a:t>
            </a:r>
            <a:endParaRPr b="1"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30A13"/>
              </a:buClr>
              <a:buSzPts val="1200"/>
              <a:buFont typeface="Helvetica"/>
              <a:buChar char="●"/>
            </a:pPr>
            <a:r>
              <a:rPr b="1"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Biomedical Science</a:t>
            </a:r>
            <a:endParaRPr b="1"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030A13"/>
              </a:buClr>
              <a:buSzPts val="1200"/>
              <a:buFont typeface="Helvetica"/>
              <a:buChar char="●"/>
            </a:pPr>
            <a:r>
              <a:rPr b="1"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Engineering</a:t>
            </a:r>
            <a:endParaRPr b="1"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30A13"/>
              </a:buClr>
              <a:buSzPts val="1200"/>
              <a:buFont typeface="Helvetica"/>
              <a:buChar char="●"/>
            </a:pPr>
            <a:r>
              <a:rPr b="1"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Cybersecurity</a:t>
            </a:r>
            <a:endParaRPr b="1"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30A13"/>
              </a:buClr>
              <a:buSzPts val="1200"/>
              <a:buFont typeface="Helvetica"/>
              <a:buChar char="●"/>
            </a:pPr>
            <a:r>
              <a:rPr b="1"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Programming and Software development</a:t>
            </a:r>
            <a:endParaRPr b="1"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30A13"/>
              </a:buClr>
              <a:buSzPts val="1200"/>
              <a:buFont typeface="Helvetica"/>
              <a:buChar char="●"/>
            </a:pPr>
            <a:r>
              <a:rPr b="1"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Web Development </a:t>
            </a:r>
            <a:endParaRPr b="1"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70" name="Google Shape;270;p2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878" y="958875"/>
            <a:ext cx="3205425" cy="314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1850" y="3807875"/>
            <a:ext cx="2095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/>
          <p:nvPr>
            <p:ph type="title"/>
          </p:nvPr>
        </p:nvSpPr>
        <p:spPr>
          <a:xfrm>
            <a:off x="983075" y="958875"/>
            <a:ext cx="72156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Biomedical Science Pathway</a:t>
            </a:r>
            <a:endParaRPr/>
          </a:p>
        </p:txBody>
      </p:sp>
      <p:sp>
        <p:nvSpPr>
          <p:cNvPr id="278" name="Google Shape;278;p2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29"/>
          <p:cNvSpPr txBox="1"/>
          <p:nvPr/>
        </p:nvSpPr>
        <p:spPr>
          <a:xfrm>
            <a:off x="4695025" y="1934075"/>
            <a:ext cx="3354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PLTW Courses: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-Principles of Biomedical Science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-Human Body Systems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-Medical Interventions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-Biomedical Innovations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Industry certification (NHA):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EKG Technician (CET)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Medical Assistant (CCMA)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983075" y="2043900"/>
            <a:ext cx="335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Organization: 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HOSA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>
            <p:ph type="title"/>
          </p:nvPr>
        </p:nvSpPr>
        <p:spPr>
          <a:xfrm>
            <a:off x="983075" y="931825"/>
            <a:ext cx="69633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pathways</a:t>
            </a:r>
            <a:endParaRPr/>
          </a:p>
        </p:txBody>
      </p:sp>
      <p:sp>
        <p:nvSpPr>
          <p:cNvPr id="286" name="Google Shape;286;p30"/>
          <p:cNvSpPr txBox="1"/>
          <p:nvPr>
            <p:ph idx="1" type="body"/>
          </p:nvPr>
        </p:nvSpPr>
        <p:spPr>
          <a:xfrm>
            <a:off x="983075" y="1948075"/>
            <a:ext cx="3053400" cy="18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Engineering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CyberSecurity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Programming and Software Development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 Development</a:t>
            </a:r>
            <a:endParaRPr/>
          </a:p>
        </p:txBody>
      </p:sp>
      <p:sp>
        <p:nvSpPr>
          <p:cNvPr id="287" name="Google Shape;287;p30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0"/>
          <p:cNvSpPr txBox="1"/>
          <p:nvPr/>
        </p:nvSpPr>
        <p:spPr>
          <a:xfrm>
            <a:off x="4079750" y="975600"/>
            <a:ext cx="4129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Courses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 Light"/>
              <a:buChar char="●"/>
            </a:pPr>
            <a:r>
              <a:rPr lang="en" sz="1300">
                <a:latin typeface="Merriweather Light"/>
                <a:ea typeface="Merriweather Light"/>
                <a:cs typeface="Merriweather Light"/>
                <a:sym typeface="Merriweather Light"/>
              </a:rPr>
              <a:t>Intro. To Eng. Design (PLTW)</a:t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 Light"/>
              <a:buChar char="●"/>
            </a:pPr>
            <a:r>
              <a:rPr lang="en" sz="1300">
                <a:latin typeface="Merriweather Light"/>
                <a:ea typeface="Merriweather Light"/>
                <a:cs typeface="Merriweather Light"/>
                <a:sym typeface="Merriweather Light"/>
              </a:rPr>
              <a:t>Engineering Science (Principles of Engineering (PLTW))</a:t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 Light"/>
              <a:buChar char="●"/>
            </a:pPr>
            <a:r>
              <a:rPr lang="en" sz="1300">
                <a:latin typeface="Merriweather Light"/>
                <a:ea typeface="Merriweather Light"/>
                <a:cs typeface="Merriweather Light"/>
                <a:sym typeface="Merriweather Light"/>
              </a:rPr>
              <a:t>Engineering Design and Development (PLTW)</a:t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 Light"/>
              <a:buChar char="●"/>
            </a:pPr>
            <a:r>
              <a:rPr lang="en" sz="1300">
                <a:latin typeface="Merriweather Light"/>
                <a:ea typeface="Merriweather Light"/>
                <a:cs typeface="Merriweather Light"/>
                <a:sym typeface="Merriweather Light"/>
              </a:rPr>
              <a:t>Digital Electronics </a:t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 Light"/>
              <a:buChar char="●"/>
            </a:pPr>
            <a:r>
              <a:rPr lang="en" sz="1300">
                <a:latin typeface="Merriweather Light"/>
                <a:ea typeface="Merriweather Light"/>
                <a:cs typeface="Merriweather Light"/>
                <a:sym typeface="Merriweather Light"/>
              </a:rPr>
              <a:t>Foundations of CyberSecurity (PLTW)</a:t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 Light"/>
              <a:buChar char="●"/>
            </a:pPr>
            <a:r>
              <a:rPr lang="en" sz="1300">
                <a:latin typeface="Merriweather Light"/>
                <a:ea typeface="Merriweather Light"/>
                <a:cs typeface="Merriweather Light"/>
                <a:sym typeface="Merriweather Light"/>
              </a:rPr>
              <a:t>Fundamentals of CS</a:t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 Light"/>
              <a:buChar char="●"/>
            </a:pPr>
            <a:r>
              <a:rPr lang="en" sz="1300">
                <a:latin typeface="Merriweather Light"/>
                <a:ea typeface="Merriweather Light"/>
                <a:cs typeface="Merriweather Light"/>
                <a:sym typeface="Merriweather Light"/>
              </a:rPr>
              <a:t>AP CSP and AP CSA</a:t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 Light"/>
              <a:buChar char="●"/>
            </a:pPr>
            <a:r>
              <a:rPr lang="en" sz="1300">
                <a:latin typeface="Merriweather Light"/>
                <a:ea typeface="Merriweather Light"/>
                <a:cs typeface="Merriweather Light"/>
                <a:sym typeface="Merriweather Light"/>
              </a:rPr>
              <a:t>Scientific Research and Design</a:t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 Light"/>
              <a:buChar char="●"/>
            </a:pPr>
            <a:r>
              <a:rPr lang="en" sz="1300">
                <a:latin typeface="Merriweather Light"/>
                <a:ea typeface="Merriweather Light"/>
                <a:cs typeface="Merriweather Light"/>
                <a:sym typeface="Merriweather Light"/>
              </a:rPr>
              <a:t>Independent Study in Technology Application</a:t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 Light"/>
              <a:buChar char="●"/>
            </a:pPr>
            <a:r>
              <a:rPr lang="en" sz="1300">
                <a:latin typeface="Merriweather Light"/>
                <a:ea typeface="Merriweather Light"/>
                <a:cs typeface="Merriweather Light"/>
                <a:sym typeface="Merriweather Light"/>
              </a:rPr>
              <a:t>Digital Media</a:t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/>
          <p:nvPr>
            <p:ph type="title"/>
          </p:nvPr>
        </p:nvSpPr>
        <p:spPr>
          <a:xfrm>
            <a:off x="999150" y="803025"/>
            <a:ext cx="71457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Pathway (Continued)</a:t>
            </a:r>
            <a:endParaRPr/>
          </a:p>
        </p:txBody>
      </p:sp>
      <p:sp>
        <p:nvSpPr>
          <p:cNvPr id="294" name="Google Shape;294;p31"/>
          <p:cNvSpPr txBox="1"/>
          <p:nvPr>
            <p:ph idx="1" type="body"/>
          </p:nvPr>
        </p:nvSpPr>
        <p:spPr>
          <a:xfrm>
            <a:off x="1093200" y="1421025"/>
            <a:ext cx="3932700" cy="31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Industry certifications: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ACA</a:t>
            </a:r>
            <a:r>
              <a:rPr lang="en" sz="1600"/>
              <a:t> - Adobe Certified Associate (Digital Media /Graphic Design)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ACU</a:t>
            </a:r>
            <a:r>
              <a:rPr lang="en" sz="1600"/>
              <a:t> - Autodesk Certified User (CAD in Engineering)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Oracle Java SE 8 programmer certification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Char char="●"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CompTIA  </a:t>
            </a: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ITF+ -</a:t>
            </a:r>
            <a:r>
              <a:rPr lang="en" sz="1600"/>
              <a:t>IT Fundamentals Plus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Char char="●"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PCEP - </a:t>
            </a:r>
            <a:r>
              <a:rPr lang="en" sz="1600"/>
              <a:t>Python Certified Entry/Associate Programmer</a:t>
            </a: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Char char="●"/>
            </a:pPr>
            <a:r>
              <a:t/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1"/>
          <p:cNvSpPr txBox="1"/>
          <p:nvPr/>
        </p:nvSpPr>
        <p:spPr>
          <a:xfrm>
            <a:off x="4947300" y="1791150"/>
            <a:ext cx="3354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Organizations/Competitions: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TSA -Technology Student association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FTC robotics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CyberPatriot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Items</a:t>
            </a:r>
            <a:endParaRPr/>
          </a:p>
        </p:txBody>
      </p:sp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926425" y="1452925"/>
            <a:ext cx="3525000" cy="26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Introductions - HSI-Katy  College and Career Counseling Team Alpha-Split Ms.Kose</a:t>
            </a:r>
            <a:endParaRPr sz="1100"/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Why Us? Our school information, success, awards, test scores, etc. -Ms.Hamadi </a:t>
            </a:r>
            <a:endParaRPr sz="1100"/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High School Graduation Requirements </a:t>
            </a:r>
            <a:r>
              <a:rPr lang="en" sz="1100"/>
              <a:t>Endorsements (Pathways)-Mr.Yildiz </a:t>
            </a:r>
            <a:endParaRPr sz="1100"/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AP/Dual Credit/Honors/PLTW Courses-Ms.Gulsah </a:t>
            </a:r>
            <a:endParaRPr sz="1100"/>
          </a:p>
          <a:p>
            <a:pPr indent="-298450" lvl="0" marL="457200" rtl="0" algn="l">
              <a:spcBef>
                <a:spcPts val="600"/>
              </a:spcBef>
              <a:spcAft>
                <a:spcPts val="600"/>
              </a:spcAft>
              <a:buSzPts val="1100"/>
              <a:buChar char="●"/>
            </a:pPr>
            <a:r>
              <a:t/>
            </a:r>
            <a:endParaRPr sz="1100"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4451425" y="1423800"/>
            <a:ext cx="3314700" cy="26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College Counseling Services -Ms.Hamadi</a:t>
            </a:r>
            <a:endParaRPr sz="1200"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Extracurricular Activities -Transition Calendar -Mr.Yilmaz </a:t>
            </a:r>
            <a:endParaRPr sz="1200"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High School Schedule -Mr.Yildiz</a:t>
            </a:r>
            <a:endParaRPr sz="1200"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Course Selection Process, 9th Grade Core Classes - Ms.Ortiz</a:t>
            </a:r>
            <a:endParaRPr sz="1200"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Resources and Support-Ms.Ortiz </a:t>
            </a:r>
            <a:endParaRPr sz="1200"/>
          </a:p>
          <a:p>
            <a:pPr indent="-304800" lvl="0" marL="457200" rtl="0" algn="l">
              <a:spcBef>
                <a:spcPts val="600"/>
              </a:spcBef>
              <a:spcAft>
                <a:spcPts val="600"/>
              </a:spcAft>
              <a:buSzPts val="1200"/>
              <a:buChar char="●"/>
            </a:pPr>
            <a:r>
              <a:rPr lang="en" sz="1200"/>
              <a:t>Question &amp; Answer Session</a:t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type="title"/>
          </p:nvPr>
        </p:nvSpPr>
        <p:spPr>
          <a:xfrm>
            <a:off x="983075" y="788842"/>
            <a:ext cx="33540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&amp; Industry</a:t>
            </a:r>
            <a:r>
              <a:rPr lang="en"/>
              <a:t> </a:t>
            </a:r>
            <a:endParaRPr/>
          </a:p>
        </p:txBody>
      </p:sp>
      <p:sp>
        <p:nvSpPr>
          <p:cNvPr id="302" name="Google Shape;302;p32"/>
          <p:cNvSpPr txBox="1"/>
          <p:nvPr>
            <p:ph idx="1" type="body"/>
          </p:nvPr>
        </p:nvSpPr>
        <p:spPr>
          <a:xfrm>
            <a:off x="983075" y="1913025"/>
            <a:ext cx="3636900" cy="23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Potential Classes: </a:t>
            </a:r>
            <a:endParaRPr sz="10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Clr>
                <a:srgbClr val="B45F06"/>
              </a:buClr>
              <a:buSzPts val="1000"/>
              <a:buFont typeface="Helvetica"/>
              <a:buChar char="●"/>
            </a:pPr>
            <a:r>
              <a:rPr lang="en" sz="1000">
                <a:solidFill>
                  <a:srgbClr val="B45F06"/>
                </a:solidFill>
                <a:latin typeface="Helvetica"/>
                <a:ea typeface="Helvetica"/>
                <a:cs typeface="Helvetica"/>
                <a:sym typeface="Helvetica"/>
              </a:rPr>
              <a:t>Principles of Business Marketing and Finance</a:t>
            </a:r>
            <a:endParaRPr sz="1000">
              <a:solidFill>
                <a:srgbClr val="B45F06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000"/>
              <a:buFont typeface="Helvetica"/>
              <a:buChar char="●"/>
            </a:pPr>
            <a:r>
              <a:rPr lang="en" sz="1000">
                <a:solidFill>
                  <a:srgbClr val="B45F06"/>
                </a:solidFill>
                <a:latin typeface="Helvetica"/>
                <a:ea typeface="Helvetica"/>
                <a:cs typeface="Helvetica"/>
                <a:sym typeface="Helvetica"/>
              </a:rPr>
              <a:t>Accounting I </a:t>
            </a:r>
            <a:endParaRPr sz="10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Opportunity to gain industry certifications</a:t>
            </a:r>
            <a:endParaRPr b="1" sz="1000">
              <a:solidFill>
                <a:srgbClr val="BF9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F9000"/>
              </a:buClr>
              <a:buSzPts val="1000"/>
              <a:buFont typeface="Helvetica"/>
              <a:buChar char="●"/>
            </a:pPr>
            <a:r>
              <a:rPr b="1" lang="en" sz="1000">
                <a:solidFill>
                  <a:srgbClr val="BF9000"/>
                </a:solidFill>
                <a:latin typeface="Helvetica"/>
                <a:ea typeface="Helvetica"/>
                <a:cs typeface="Helvetica"/>
                <a:sym typeface="Helvetica"/>
              </a:rPr>
              <a:t>Microsoft 365- Excel, Powerpoint and Word</a:t>
            </a:r>
            <a:endParaRPr b="1" sz="1000">
              <a:solidFill>
                <a:srgbClr val="BF9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F9000"/>
              </a:buClr>
              <a:buSzPts val="1000"/>
              <a:buFont typeface="Helvetica"/>
              <a:buChar char="●"/>
            </a:pPr>
            <a:r>
              <a:rPr b="1" lang="en" sz="1000">
                <a:solidFill>
                  <a:srgbClr val="BF9000"/>
                </a:solidFill>
                <a:latin typeface="Helvetica"/>
                <a:ea typeface="Helvetica"/>
                <a:cs typeface="Helvetica"/>
                <a:sym typeface="Helvetica"/>
              </a:rPr>
              <a:t>Next Year - </a:t>
            </a:r>
            <a:r>
              <a:rPr b="1" lang="en" sz="1000">
                <a:solidFill>
                  <a:schemeClr val="accent4"/>
                </a:solidFill>
                <a:latin typeface="Helvetica"/>
                <a:ea typeface="Helvetica"/>
                <a:cs typeface="Helvetica"/>
                <a:sym typeface="Helvetica"/>
              </a:rPr>
              <a:t>ESB (Entrepreneurship and Small Business) Certification</a:t>
            </a:r>
            <a:endParaRPr b="1" sz="1000">
              <a:solidFill>
                <a:schemeClr val="accent4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0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Opportunity to work with the </a:t>
            </a:r>
            <a:r>
              <a:rPr b="1" lang="en" sz="1000" u="sng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National Junio</a:t>
            </a:r>
            <a:r>
              <a:rPr b="1" lang="en" sz="1200" u="sng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r </a:t>
            </a:r>
            <a:r>
              <a:rPr b="1" lang="en" sz="1100" u="sng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Achievement (JA) </a:t>
            </a:r>
            <a:r>
              <a:rPr b="1" lang="en" sz="11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Club and compete for seed money. </a:t>
            </a:r>
            <a:endParaRPr b="1" sz="11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03" name="Google Shape;303;p32"/>
          <p:cNvPicPr preferRelativeResize="0"/>
          <p:nvPr/>
        </p:nvPicPr>
        <p:blipFill rotWithShape="1">
          <a:blip r:embed="rId3">
            <a:alphaModFix/>
          </a:blip>
          <a:srcRect b="0" l="17569" r="17575" t="0"/>
          <a:stretch/>
        </p:blipFill>
        <p:spPr>
          <a:xfrm>
            <a:off x="4812863" y="697925"/>
            <a:ext cx="3636900" cy="3743100"/>
          </a:xfrm>
          <a:prstGeom prst="roundRect">
            <a:avLst>
              <a:gd fmla="val 1158" name="adj"/>
            </a:avLst>
          </a:prstGeom>
          <a:noFill/>
          <a:ln>
            <a:noFill/>
          </a:ln>
        </p:spPr>
      </p:pic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/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Arts &amp; Humanities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(O</a:t>
            </a: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ne of the following)</a:t>
            </a:r>
            <a:r>
              <a:rPr lang="en"/>
              <a:t> </a:t>
            </a:r>
            <a:endParaRPr/>
          </a:p>
        </p:txBody>
      </p:sp>
      <p:sp>
        <p:nvSpPr>
          <p:cNvPr id="310" name="Google Shape;310;p33"/>
          <p:cNvSpPr txBox="1"/>
          <p:nvPr>
            <p:ph idx="1" type="body"/>
          </p:nvPr>
        </p:nvSpPr>
        <p:spPr>
          <a:xfrm>
            <a:off x="983075" y="1913025"/>
            <a:ext cx="36369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 • 2 levels each in two languages other than English (LOTE) Spanish or Turkish</a:t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• 4 levels in the same LOTE </a:t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• Courses from one or two areas (music, theater, art) in fine arts</a:t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Organizations: School Choir, English Honor Society</a:t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231F20"/>
                </a:solidFill>
                <a:latin typeface="Helvetica"/>
                <a:ea typeface="Helvetica"/>
                <a:cs typeface="Helvetica"/>
                <a:sym typeface="Helvetica"/>
              </a:rPr>
              <a:t>Spanish Honor society</a:t>
            </a:r>
            <a:endParaRPr sz="1200">
              <a:solidFill>
                <a:srgbClr val="231F2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11" name="Google Shape;311;p33"/>
          <p:cNvPicPr preferRelativeResize="0"/>
          <p:nvPr/>
        </p:nvPicPr>
        <p:blipFill rotWithShape="1">
          <a:blip r:embed="rId3">
            <a:alphaModFix/>
          </a:blip>
          <a:srcRect b="0" l="17569" r="17575" t="0"/>
          <a:stretch/>
        </p:blipFill>
        <p:spPr>
          <a:xfrm>
            <a:off x="4812863" y="697925"/>
            <a:ext cx="3636900" cy="3743100"/>
          </a:xfrm>
          <a:prstGeom prst="roundRect">
            <a:avLst>
              <a:gd fmla="val 1158" name="adj"/>
            </a:avLst>
          </a:prstGeom>
          <a:noFill/>
          <a:ln>
            <a:noFill/>
          </a:ln>
        </p:spPr>
      </p:pic>
      <p:sp>
        <p:nvSpPr>
          <p:cNvPr id="312" name="Google Shape;312;p33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4"/>
          <p:cNvSpPr txBox="1"/>
          <p:nvPr>
            <p:ph idx="1" type="body"/>
          </p:nvPr>
        </p:nvSpPr>
        <p:spPr>
          <a:xfrm>
            <a:off x="983100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4"/>
          <p:cNvSpPr txBox="1"/>
          <p:nvPr>
            <p:ph idx="2" type="body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1" name="Google Shape;321;p34"/>
          <p:cNvPicPr preferRelativeResize="0"/>
          <p:nvPr/>
        </p:nvPicPr>
        <p:blipFill rotWithShape="1">
          <a:blip r:embed="rId3">
            <a:alphaModFix/>
          </a:blip>
          <a:srcRect b="0" l="0" r="0" t="7045"/>
          <a:stretch/>
        </p:blipFill>
        <p:spPr>
          <a:xfrm>
            <a:off x="983075" y="783700"/>
            <a:ext cx="7177800" cy="34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ADVANCED COURSES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Placement (AP) Courses</a:t>
            </a:r>
            <a:endParaRPr/>
          </a:p>
        </p:txBody>
      </p:sp>
      <p:sp>
        <p:nvSpPr>
          <p:cNvPr id="332" name="Google Shape;332;p3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3" name="Google Shape;333;p36"/>
          <p:cNvGrpSpPr/>
          <p:nvPr/>
        </p:nvGrpSpPr>
        <p:grpSpPr>
          <a:xfrm>
            <a:off x="1509797" y="1546087"/>
            <a:ext cx="2972677" cy="2672494"/>
            <a:chOff x="3778727" y="4460423"/>
            <a:chExt cx="720160" cy="647438"/>
          </a:xfrm>
        </p:grpSpPr>
        <p:sp>
          <p:nvSpPr>
            <p:cNvPr id="334" name="Google Shape;334;p3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Save Money</a:t>
              </a:r>
              <a:endParaRPr b="1" i="0" sz="1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Challenge</a:t>
              </a:r>
              <a:endParaRPr b="1" i="0" sz="1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Prep for College</a:t>
              </a:r>
              <a:endParaRPr b="1" i="0" sz="1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3868660" y="4710396"/>
              <a:ext cx="539077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Strengthen Your Transcript</a:t>
              </a:r>
              <a:endParaRPr b="1" i="0" sz="1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1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Rise to the Top of the Pile</a:t>
              </a:r>
              <a:endParaRPr b="1" i="0" sz="1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1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Study What You Love</a:t>
              </a:r>
              <a:endParaRPr b="1" i="0" sz="1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cxnSp>
        <p:nvCxnSpPr>
          <p:cNvPr id="341" name="Google Shape;341;p36"/>
          <p:cNvCxnSpPr/>
          <p:nvPr/>
        </p:nvCxnSpPr>
        <p:spPr>
          <a:xfrm>
            <a:off x="4416749" y="1988748"/>
            <a:ext cx="870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2" name="Google Shape;342;p36"/>
          <p:cNvSpPr txBox="1"/>
          <p:nvPr/>
        </p:nvSpPr>
        <p:spPr>
          <a:xfrm>
            <a:off x="5338247" y="1847000"/>
            <a:ext cx="2295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AP classes can be as challenging as introductory college courses</a:t>
            </a:r>
            <a:endParaRPr sz="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43" name="Google Shape;343;p36"/>
          <p:cNvCxnSpPr/>
          <p:nvPr/>
        </p:nvCxnSpPr>
        <p:spPr>
          <a:xfrm>
            <a:off x="4288493" y="2385545"/>
            <a:ext cx="99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4" name="Google Shape;344;p36"/>
          <p:cNvSpPr txBox="1"/>
          <p:nvPr/>
        </p:nvSpPr>
        <p:spPr>
          <a:xfrm>
            <a:off x="5373626" y="2273000"/>
            <a:ext cx="26886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Advanced Placement classes show admissions officers that you're ready for college-level work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45" name="Google Shape;345;p36"/>
          <p:cNvCxnSpPr/>
          <p:nvPr/>
        </p:nvCxnSpPr>
        <p:spPr>
          <a:xfrm>
            <a:off x="4106232" y="2782343"/>
            <a:ext cx="1181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6" name="Google Shape;346;p36"/>
          <p:cNvSpPr txBox="1"/>
          <p:nvPr/>
        </p:nvSpPr>
        <p:spPr>
          <a:xfrm>
            <a:off x="5338247" y="2640579"/>
            <a:ext cx="2295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Many high schools give extra weight to AP grades when </a:t>
            </a:r>
            <a:r>
              <a:rPr lang="en" sz="800"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calculating your GPA</a:t>
            </a: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47" name="Google Shape;347;p36"/>
          <p:cNvCxnSpPr/>
          <p:nvPr/>
        </p:nvCxnSpPr>
        <p:spPr>
          <a:xfrm>
            <a:off x="3950974" y="3179120"/>
            <a:ext cx="1336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8" name="Google Shape;348;p36"/>
          <p:cNvSpPr txBox="1"/>
          <p:nvPr/>
        </p:nvSpPr>
        <p:spPr>
          <a:xfrm>
            <a:off x="5338251" y="3037375"/>
            <a:ext cx="29727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There are divers range </a:t>
            </a: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available</a:t>
            </a: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 AP Courses </a:t>
            </a:r>
            <a:endParaRPr sz="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49" name="Google Shape;349;p36"/>
          <p:cNvCxnSpPr/>
          <p:nvPr/>
        </p:nvCxnSpPr>
        <p:spPr>
          <a:xfrm>
            <a:off x="3782205" y="3575917"/>
            <a:ext cx="1505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6"/>
          <p:cNvSpPr txBox="1"/>
          <p:nvPr/>
        </p:nvSpPr>
        <p:spPr>
          <a:xfrm>
            <a:off x="5338247" y="3434158"/>
            <a:ext cx="22959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A score of a 3 or higher would allow you to earn college credits without paying college tuition</a:t>
            </a:r>
            <a:endParaRPr sz="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51" name="Google Shape;351;p36"/>
          <p:cNvCxnSpPr/>
          <p:nvPr/>
        </p:nvCxnSpPr>
        <p:spPr>
          <a:xfrm>
            <a:off x="3606700" y="3972694"/>
            <a:ext cx="1673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6"/>
          <p:cNvSpPr txBox="1"/>
          <p:nvPr/>
        </p:nvSpPr>
        <p:spPr>
          <a:xfrm>
            <a:off x="5373625" y="3730152"/>
            <a:ext cx="22959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Rigor </a:t>
            </a:r>
            <a:r>
              <a:rPr lang="en" sz="800">
                <a:latin typeface="Merriweather"/>
                <a:ea typeface="Merriweather"/>
                <a:cs typeface="Merriweather"/>
                <a:sym typeface="Merriweather"/>
              </a:rPr>
              <a:t>Curriculum</a:t>
            </a: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Completion of Summer </a:t>
            </a:r>
            <a:r>
              <a:rPr lang="en" sz="900">
                <a:latin typeface="Merriweather"/>
                <a:ea typeface="Merriweather"/>
                <a:cs typeface="Merriweather"/>
                <a:sym typeface="Merriweather"/>
              </a:rPr>
              <a:t>Assignments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3" name="Google Shape;353;p36"/>
          <p:cNvSpPr txBox="1"/>
          <p:nvPr/>
        </p:nvSpPr>
        <p:spPr>
          <a:xfrm>
            <a:off x="5432525" y="4114450"/>
            <a:ext cx="30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A95B7"/>
                </a:solidFill>
                <a:latin typeface="Sniglet"/>
                <a:ea typeface="Sniglet"/>
                <a:cs typeface="Sniglet"/>
                <a:sym typeface="Sniglet"/>
              </a:rPr>
              <a:t>+</a:t>
            </a:r>
            <a:r>
              <a:rPr lang="en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All AP courses carry a </a:t>
            </a:r>
            <a:r>
              <a:rPr b="1" i="1" lang="en">
                <a:solidFill>
                  <a:srgbClr val="0000FF"/>
                </a:solidFill>
                <a:latin typeface="Sniglet"/>
                <a:ea typeface="Sniglet"/>
                <a:cs typeface="Sniglet"/>
                <a:sym typeface="Sniglet"/>
              </a:rPr>
              <a:t>5.0 weight </a:t>
            </a:r>
            <a:endParaRPr b="1" i="1">
              <a:solidFill>
                <a:srgbClr val="0000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/>
          <p:nvPr>
            <p:ph idx="1" type="body"/>
          </p:nvPr>
        </p:nvSpPr>
        <p:spPr>
          <a:xfrm>
            <a:off x="983100" y="1452925"/>
            <a:ext cx="35724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Environmental Science</a:t>
            </a:r>
            <a:endParaRPr b="1"/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Art &amp; Design 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Biology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PreCalculus 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Environmental Science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Computer Science Principle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600"/>
              <a:buChar char="●"/>
            </a:pPr>
            <a:r>
              <a:rPr lang="en" sz="1600"/>
              <a:t>AP Computer Science A</a:t>
            </a:r>
            <a:endParaRPr sz="1600"/>
          </a:p>
        </p:txBody>
      </p:sp>
      <p:sp>
        <p:nvSpPr>
          <p:cNvPr id="359" name="Google Shape;359;p37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Classes</a:t>
            </a:r>
            <a:endParaRPr/>
          </a:p>
        </p:txBody>
      </p:sp>
      <p:sp>
        <p:nvSpPr>
          <p:cNvPr id="360" name="Google Shape;360;p37"/>
          <p:cNvSpPr txBox="1"/>
          <p:nvPr>
            <p:ph idx="2" type="body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Psychology/Psychology</a:t>
            </a:r>
            <a:endParaRPr b="1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Human Geography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World History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English Language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English Literature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 Calculus AB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600"/>
              </a:spcAft>
              <a:buSzPts val="1600"/>
              <a:buChar char="●"/>
            </a:pPr>
            <a:r>
              <a:rPr lang="en" sz="1600"/>
              <a:t>AP Calculus BC</a:t>
            </a:r>
            <a:endParaRPr sz="1600"/>
          </a:p>
        </p:txBody>
      </p:sp>
      <p:sp>
        <p:nvSpPr>
          <p:cNvPr id="361" name="Google Shape;361;p3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Credit Courses</a:t>
            </a:r>
            <a:endParaRPr/>
          </a:p>
        </p:txBody>
      </p:sp>
      <p:sp>
        <p:nvSpPr>
          <p:cNvPr id="367" name="Google Shape;367;p38"/>
          <p:cNvSpPr txBox="1"/>
          <p:nvPr>
            <p:ph idx="1" type="body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Earn a College Credit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Dual Credit courses are designed to help student earn college credits while in high schoo</a:t>
            </a:r>
            <a:r>
              <a:rPr lang="en" sz="12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l</a:t>
            </a:r>
            <a:r>
              <a:rPr lang="en" sz="12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2100"/>
          </a:p>
        </p:txBody>
      </p:sp>
      <p:sp>
        <p:nvSpPr>
          <p:cNvPr id="368" name="Google Shape;368;p38"/>
          <p:cNvSpPr txBox="1"/>
          <p:nvPr>
            <p:ph idx="2" type="body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No Exam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Unlike AP, students in Dual Credit do not have to take an exam in order to earn college credit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8"/>
          <p:cNvSpPr txBox="1"/>
          <p:nvPr>
            <p:ph idx="3" type="body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Will Appear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Unlike AP, if a student is unsuccessful in Dual Credit, the grade will appear on the student’s college transcript</a:t>
            </a:r>
            <a:r>
              <a:rPr lang="en" sz="12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1" name="Google Shape;3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000" y="3375325"/>
            <a:ext cx="1392668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225" y="3375325"/>
            <a:ext cx="1279600" cy="7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Credit Courses (Cont..)</a:t>
            </a:r>
            <a:endParaRPr/>
          </a:p>
        </p:txBody>
      </p:sp>
      <p:sp>
        <p:nvSpPr>
          <p:cNvPr id="378" name="Google Shape;378;p39"/>
          <p:cNvSpPr txBox="1"/>
          <p:nvPr>
            <p:ph idx="1" type="body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GPA Weight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All Dual Credit course carry an </a:t>
            </a: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5.0</a:t>
            </a:r>
            <a:r>
              <a:rPr lang="en"/>
              <a:t> weight except the ones taken during the summer. Summer dual classes will be 4.0 GPA.</a:t>
            </a:r>
            <a:endParaRPr/>
          </a:p>
        </p:txBody>
      </p:sp>
      <p:sp>
        <p:nvSpPr>
          <p:cNvPr id="379" name="Google Shape;379;p39"/>
          <p:cNvSpPr txBox="1"/>
          <p:nvPr>
            <p:ph idx="2" type="body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Eligibility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Students must take and pass the TSI exam in order to take a Dual Credit course</a:t>
            </a:r>
            <a:endParaRPr/>
          </a:p>
        </p:txBody>
      </p:sp>
      <p:sp>
        <p:nvSpPr>
          <p:cNvPr id="380" name="Google Shape;380;p39"/>
          <p:cNvSpPr txBox="1"/>
          <p:nvPr>
            <p:ph idx="3" type="body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End of the Semester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Students who enroll in Dual Credit courses will earn college credit at the end of the semester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/>
          <p:nvPr>
            <p:ph idx="1" type="body"/>
          </p:nvPr>
        </p:nvSpPr>
        <p:spPr>
          <a:xfrm>
            <a:off x="983100" y="1452925"/>
            <a:ext cx="35724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Advanced </a:t>
            </a:r>
            <a:r>
              <a:rPr b="1" lang="en"/>
              <a:t>Placement</a:t>
            </a:r>
            <a:r>
              <a:rPr b="1" lang="en"/>
              <a:t> (AP)</a:t>
            </a:r>
            <a:endParaRPr b="1"/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College Credit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Exam (A score of a </a:t>
            </a:r>
            <a:r>
              <a:rPr b="1" i="1" lang="en" sz="1600"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r>
              <a:rPr lang="en" sz="1600"/>
              <a:t> or higher)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Will </a:t>
            </a:r>
            <a:r>
              <a:rPr b="1" lang="en" sz="1600" u="sng">
                <a:latin typeface="Merriweather"/>
                <a:ea typeface="Merriweather"/>
                <a:cs typeface="Merriweather"/>
                <a:sym typeface="Merriweather"/>
              </a:rPr>
              <a:t>NOT</a:t>
            </a:r>
            <a:r>
              <a:rPr lang="en" sz="1600"/>
              <a:t> Appear if you fail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Eligibility Criteria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GPA Weight </a:t>
            </a: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5.0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600"/>
              <a:buChar char="●"/>
            </a:pPr>
            <a:r>
              <a:rPr lang="en" sz="1600"/>
              <a:t>All Around</a:t>
            </a:r>
            <a:endParaRPr sz="1600"/>
          </a:p>
        </p:txBody>
      </p:sp>
      <p:sp>
        <p:nvSpPr>
          <p:cNvPr id="387" name="Google Shape;387;p40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 vs. Dual Credit</a:t>
            </a:r>
            <a:endParaRPr/>
          </a:p>
        </p:txBody>
      </p:sp>
      <p:sp>
        <p:nvSpPr>
          <p:cNvPr id="388" name="Google Shape;388;p40"/>
          <p:cNvSpPr txBox="1"/>
          <p:nvPr>
            <p:ph idx="2" type="body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Dual Credit Course</a:t>
            </a:r>
            <a:endParaRPr b="1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College Credit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 Exam, Just Course Finals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Will Appear if you fail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Eligibility Criteria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GPA Weight </a:t>
            </a: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5.0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600"/>
              </a:spcAft>
              <a:buSzPts val="1600"/>
              <a:buChar char="●"/>
            </a:pPr>
            <a:r>
              <a:rPr b="1" lang="en" sz="1600" u="sng">
                <a:latin typeface="Merriweather"/>
                <a:ea typeface="Merriweather"/>
                <a:cs typeface="Merriweather"/>
                <a:sym typeface="Merriweather"/>
              </a:rPr>
              <a:t>In-State</a:t>
            </a:r>
            <a:r>
              <a:rPr lang="en" sz="1600"/>
              <a:t> Acceptance</a:t>
            </a:r>
            <a:endParaRPr sz="1600"/>
          </a:p>
        </p:txBody>
      </p:sp>
      <p:sp>
        <p:nvSpPr>
          <p:cNvPr id="389" name="Google Shape;389;p40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1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On-Ramp Courses (Dual)</a:t>
            </a:r>
            <a:endParaRPr/>
          </a:p>
        </p:txBody>
      </p:sp>
      <p:sp>
        <p:nvSpPr>
          <p:cNvPr id="395" name="Google Shape;395;p41"/>
          <p:cNvSpPr txBox="1"/>
          <p:nvPr>
            <p:ph idx="1" type="body"/>
          </p:nvPr>
        </p:nvSpPr>
        <p:spPr>
          <a:xfrm>
            <a:off x="983225" y="1452925"/>
            <a:ext cx="1855800" cy="178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GPA Weight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All Dual Credit course carry an </a:t>
            </a: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5.0</a:t>
            </a:r>
            <a:r>
              <a:rPr lang="en"/>
              <a:t> weight. </a:t>
            </a:r>
            <a:endParaRPr/>
          </a:p>
        </p:txBody>
      </p:sp>
      <p:sp>
        <p:nvSpPr>
          <p:cNvPr id="396" name="Google Shape;396;p41"/>
          <p:cNvSpPr txBox="1"/>
          <p:nvPr>
            <p:ph idx="2" type="body"/>
          </p:nvPr>
        </p:nvSpPr>
        <p:spPr>
          <a:xfrm>
            <a:off x="2839025" y="1452925"/>
            <a:ext cx="2850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Eligibility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1. Students must take and pass the TSI exam (all sections) and be approved by a teacher in order to take a Chemistry On Ramp course.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2. Students must take and pass Pre-Calc Dual in order to Physics-D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1"/>
          <p:cNvSpPr txBox="1"/>
          <p:nvPr>
            <p:ph idx="3" type="body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End of the Semester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Students who enroll in Dual Credit courses will earn college credit at the end of the semester.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41"/>
          <p:cNvSpPr txBox="1"/>
          <p:nvPr/>
        </p:nvSpPr>
        <p:spPr>
          <a:xfrm>
            <a:off x="1170950" y="2976225"/>
            <a:ext cx="14364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400" name="Google Shape;4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899" y="2848349"/>
            <a:ext cx="1271600" cy="12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1"/>
          <p:cNvSpPr txBox="1"/>
          <p:nvPr/>
        </p:nvSpPr>
        <p:spPr>
          <a:xfrm>
            <a:off x="4973225" y="3240925"/>
            <a:ext cx="3826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A95B7"/>
                </a:solidFill>
                <a:latin typeface="Sniglet"/>
                <a:ea typeface="Sniglet"/>
                <a:cs typeface="Sniglet"/>
                <a:sym typeface="Sniglet"/>
              </a:rPr>
              <a:t>+</a:t>
            </a:r>
            <a:r>
              <a:rPr lang="en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All  on-ramp courses carry a </a:t>
            </a:r>
            <a:r>
              <a:rPr b="1" i="1" lang="en">
                <a:solidFill>
                  <a:srgbClr val="0000FF"/>
                </a:solidFill>
                <a:latin typeface="Sniglet"/>
                <a:ea typeface="Sniglet"/>
                <a:cs typeface="Sniglet"/>
                <a:sym typeface="Sniglet"/>
              </a:rPr>
              <a:t>5.0 weight </a:t>
            </a:r>
            <a:endParaRPr sz="2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42" name="Google Shape;142;p15"/>
          <p:cNvSpPr txBox="1"/>
          <p:nvPr>
            <p:ph idx="1" type="subTitle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Introductions - HSI-Katy College and Career Counseling Team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700" y="3252902"/>
            <a:ext cx="2095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Lead the Way (PLTW) Courses</a:t>
            </a:r>
            <a:endParaRPr/>
          </a:p>
        </p:txBody>
      </p:sp>
      <p:sp>
        <p:nvSpPr>
          <p:cNvPr id="407" name="Google Shape;407;p42"/>
          <p:cNvSpPr txBox="1"/>
          <p:nvPr>
            <p:ph idx="1" type="body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Solve Real World Problems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PLTW courses give students the opportunity to learn how to solve real-world problems while collaborating with classmates</a:t>
            </a:r>
            <a:r>
              <a:rPr lang="en"/>
              <a:t> </a:t>
            </a:r>
            <a:endParaRPr/>
          </a:p>
        </p:txBody>
      </p:sp>
      <p:sp>
        <p:nvSpPr>
          <p:cNvPr id="408" name="Google Shape;408;p42"/>
          <p:cNvSpPr txBox="1"/>
          <p:nvPr>
            <p:ph idx="2" type="body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Three Main Areas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We offer courses in Computer Science, Biomedical Science and Engineering</a:t>
            </a:r>
            <a:endParaRPr/>
          </a:p>
        </p:txBody>
      </p:sp>
      <p:sp>
        <p:nvSpPr>
          <p:cNvPr id="409" name="Google Shape;409;p42"/>
          <p:cNvSpPr txBox="1"/>
          <p:nvPr>
            <p:ph idx="3" type="body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Hands-On activities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create an engaging classroom environment using hands-on activities unlike any other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2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Google Shape;411;p42"/>
          <p:cNvSpPr txBox="1"/>
          <p:nvPr/>
        </p:nvSpPr>
        <p:spPr>
          <a:xfrm>
            <a:off x="5069950" y="3598475"/>
            <a:ext cx="32505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A95B7"/>
                </a:solidFill>
                <a:latin typeface="Sniglet"/>
                <a:ea typeface="Sniglet"/>
                <a:cs typeface="Sniglet"/>
                <a:sym typeface="Sniglet"/>
              </a:rPr>
              <a:t>+</a:t>
            </a:r>
            <a:r>
              <a:rPr lang="en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All PLTW courses carry a </a:t>
            </a:r>
            <a:r>
              <a:rPr b="1" i="1" lang="en">
                <a:solidFill>
                  <a:srgbClr val="0000FF"/>
                </a:solidFill>
                <a:latin typeface="Sniglet"/>
                <a:ea typeface="Sniglet"/>
                <a:cs typeface="Sniglet"/>
                <a:sym typeface="Sniglet"/>
              </a:rPr>
              <a:t>4.0 weight </a:t>
            </a:r>
            <a:endParaRPr sz="2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Lead the Way (PLTW) Courses</a:t>
            </a:r>
            <a:endParaRPr/>
          </a:p>
        </p:txBody>
      </p:sp>
      <p:sp>
        <p:nvSpPr>
          <p:cNvPr id="417" name="Google Shape;417;p43"/>
          <p:cNvSpPr txBox="1"/>
          <p:nvPr>
            <p:ph idx="1" type="body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Solve Real World Problems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PLTW courses give students the opportunity to learn how to solve real-world problems while collaborating with classmates </a:t>
            </a:r>
            <a:endParaRPr/>
          </a:p>
        </p:txBody>
      </p:sp>
      <p:sp>
        <p:nvSpPr>
          <p:cNvPr id="418" name="Google Shape;418;p43"/>
          <p:cNvSpPr txBox="1"/>
          <p:nvPr>
            <p:ph idx="2" type="body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Three Main Areas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We offer courses in Computer Science, Biomedical Science and Engineering</a:t>
            </a:r>
            <a:endParaRPr/>
          </a:p>
        </p:txBody>
      </p:sp>
      <p:sp>
        <p:nvSpPr>
          <p:cNvPr id="419" name="Google Shape;419;p43"/>
          <p:cNvSpPr txBox="1"/>
          <p:nvPr>
            <p:ph idx="3" type="body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Hands-On activities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create an engaging classroom environment using hands-on activities unlike any other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3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43"/>
          <p:cNvSpPr txBox="1"/>
          <p:nvPr/>
        </p:nvSpPr>
        <p:spPr>
          <a:xfrm>
            <a:off x="5043475" y="3538900"/>
            <a:ext cx="33495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A95B7"/>
                </a:solidFill>
                <a:latin typeface="Sniglet"/>
                <a:ea typeface="Sniglet"/>
                <a:cs typeface="Sniglet"/>
                <a:sym typeface="Sniglet"/>
              </a:rPr>
              <a:t>+</a:t>
            </a:r>
            <a:r>
              <a:rPr lang="en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All PLTW courses carry a </a:t>
            </a:r>
            <a:r>
              <a:rPr b="1" i="1" lang="en">
                <a:solidFill>
                  <a:srgbClr val="0000FF"/>
                </a:solidFill>
                <a:latin typeface="Sniglet"/>
                <a:ea typeface="Sniglet"/>
                <a:cs typeface="Sniglet"/>
                <a:sym typeface="Sniglet"/>
              </a:rPr>
              <a:t>4.0 weight </a:t>
            </a:r>
            <a:endParaRPr sz="2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4"/>
          <p:cNvSpPr txBox="1"/>
          <p:nvPr>
            <p:ph idx="1" type="subTitle"/>
          </p:nvPr>
        </p:nvSpPr>
        <p:spPr>
          <a:xfrm>
            <a:off x="5190525" y="811050"/>
            <a:ext cx="2156700" cy="26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rPr>
              <a:t>Summer/Online Courses</a:t>
            </a:r>
            <a:endParaRPr sz="2200">
              <a:solidFill>
                <a:schemeClr val="accent5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All summer or online courses carry a weight of 4.0 GPA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</a:rPr>
              <a:t>R</a:t>
            </a:r>
            <a:r>
              <a:rPr lang="en">
                <a:solidFill>
                  <a:schemeClr val="dk1"/>
                </a:solidFill>
              </a:rPr>
              <a:t>emember you need approval letter from your counselor.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7" name="Google Shape;427;p44"/>
          <p:cNvSpPr txBox="1"/>
          <p:nvPr/>
        </p:nvSpPr>
        <p:spPr>
          <a:xfrm>
            <a:off x="1693900" y="1698625"/>
            <a:ext cx="197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428" name="Google Shape;4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550" y="1698625"/>
            <a:ext cx="3417249" cy="192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5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5</a:t>
            </a:r>
            <a:r>
              <a:rPr lang="en">
                <a:solidFill>
                  <a:schemeClr val="accent3"/>
                </a:solidFill>
              </a:rPr>
              <a:t>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&amp; CAREER COUNSELING SERVICES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6"/>
          <p:cNvSpPr txBox="1"/>
          <p:nvPr>
            <p:ph type="title"/>
          </p:nvPr>
        </p:nvSpPr>
        <p:spPr>
          <a:xfrm>
            <a:off x="983075" y="958875"/>
            <a:ext cx="35583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HSI-Katy CC Services</a:t>
            </a:r>
            <a:endParaRPr/>
          </a:p>
        </p:txBody>
      </p:sp>
      <p:sp>
        <p:nvSpPr>
          <p:cNvPr id="439" name="Google Shape;439;p46"/>
          <p:cNvSpPr txBox="1"/>
          <p:nvPr>
            <p:ph idx="1" type="body"/>
          </p:nvPr>
        </p:nvSpPr>
        <p:spPr>
          <a:xfrm>
            <a:off x="983075" y="1913025"/>
            <a:ext cx="37848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erriweather"/>
              <a:buChar char="●"/>
            </a:pPr>
            <a:r>
              <a:rPr b="1" lang="en" sz="800">
                <a:latin typeface="Merriweather"/>
                <a:ea typeface="Merriweather"/>
                <a:cs typeface="Merriweather"/>
                <a:sym typeface="Merriweather"/>
              </a:rPr>
              <a:t>Individual Counseling </a:t>
            </a:r>
            <a:endParaRPr b="1" sz="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Individual Counseling</a:t>
            </a:r>
            <a:endParaRPr sz="800"/>
          </a:p>
          <a:p>
            <a:pPr indent="-279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Career Exploration</a:t>
            </a:r>
            <a:endParaRPr sz="800"/>
          </a:p>
          <a:p>
            <a:pPr indent="-279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Academic Advising</a:t>
            </a:r>
            <a:endParaRPr sz="800"/>
          </a:p>
          <a:p>
            <a:pPr indent="-2794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Merriweather Light"/>
              <a:buChar char="+"/>
            </a:pPr>
            <a:r>
              <a:rPr lang="en" sz="800"/>
              <a:t>Post-Secondary Education Planning</a:t>
            </a:r>
            <a:endParaRPr sz="800"/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Merriweather"/>
              <a:buChar char="●"/>
            </a:pPr>
            <a:r>
              <a:rPr b="1" lang="en" sz="800">
                <a:latin typeface="Merriweather"/>
                <a:ea typeface="Merriweather"/>
                <a:cs typeface="Merriweather"/>
                <a:sym typeface="Merriweather"/>
              </a:rPr>
              <a:t>Parental Counseling &amp; Support</a:t>
            </a:r>
            <a:endParaRPr b="1" sz="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9400" lvl="1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Parent Nights</a:t>
            </a:r>
            <a:endParaRPr sz="800"/>
          </a:p>
          <a:p>
            <a:pPr indent="-279400" lvl="1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FAFSA Night</a:t>
            </a:r>
            <a:endParaRPr sz="800"/>
          </a:p>
          <a:p>
            <a:pPr indent="-2794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Merriweather"/>
              <a:buChar char="●"/>
            </a:pPr>
            <a:r>
              <a:rPr b="1" lang="en" sz="800">
                <a:latin typeface="Merriweather"/>
                <a:ea typeface="Merriweather"/>
                <a:cs typeface="Merriweather"/>
                <a:sym typeface="Merriweather"/>
              </a:rPr>
              <a:t>Academic Support</a:t>
            </a:r>
            <a:endParaRPr b="1" sz="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9400" lvl="1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College List, Application Assistance,  Resume Dev.</a:t>
            </a:r>
            <a:endParaRPr sz="800"/>
          </a:p>
          <a:p>
            <a:pPr indent="-279400" lvl="1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College Visits, Essay Development</a:t>
            </a:r>
            <a:endParaRPr sz="800"/>
          </a:p>
          <a:p>
            <a:pPr indent="-279400" lvl="1" marL="914400" rtl="0" algn="l">
              <a:spcBef>
                <a:spcPts val="600"/>
              </a:spcBef>
              <a:spcAft>
                <a:spcPts val="600"/>
              </a:spcAft>
              <a:buSzPts val="800"/>
              <a:buChar char="○"/>
            </a:pPr>
            <a:r>
              <a:rPr lang="en" sz="800"/>
              <a:t>Post Secondary Financing</a:t>
            </a:r>
            <a:endParaRPr sz="800"/>
          </a:p>
        </p:txBody>
      </p:sp>
      <p:pic>
        <p:nvPicPr>
          <p:cNvPr id="440" name="Google Shape;440;p46"/>
          <p:cNvPicPr preferRelativeResize="0"/>
          <p:nvPr/>
        </p:nvPicPr>
        <p:blipFill rotWithShape="1">
          <a:blip r:embed="rId3">
            <a:alphaModFix/>
          </a:blip>
          <a:srcRect b="0" l="17569" r="17575" t="0"/>
          <a:stretch/>
        </p:blipFill>
        <p:spPr>
          <a:xfrm>
            <a:off x="4812863" y="697925"/>
            <a:ext cx="3636900" cy="3743100"/>
          </a:xfrm>
          <a:prstGeom prst="roundRect">
            <a:avLst>
              <a:gd fmla="val 1158" name="adj"/>
            </a:avLst>
          </a:prstGeom>
          <a:noFill/>
          <a:ln>
            <a:noFill/>
          </a:ln>
        </p:spPr>
      </p:pic>
      <p:sp>
        <p:nvSpPr>
          <p:cNvPr id="441" name="Google Shape;441;p4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7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Graduation</a:t>
            </a:r>
            <a:r>
              <a:rPr lang="en"/>
              <a:t> Roadmap</a:t>
            </a:r>
            <a:endParaRPr/>
          </a:p>
        </p:txBody>
      </p:sp>
      <p:sp>
        <p:nvSpPr>
          <p:cNvPr id="447" name="Google Shape;447;p4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47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7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0" name="Google Shape;450;p47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51" name="Google Shape;451;p47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52" name="Google Shape;452;p47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453" name="Google Shape;453;p47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54" name="Google Shape;454;p47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55" name="Google Shape;455;p47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3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456" name="Google Shape;456;p47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57" name="Google Shape;457;p47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58" name="Google Shape;458;p47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5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459" name="Google Shape;459;p47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60" name="Google Shape;460;p47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61" name="Google Shape;461;p47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6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462" name="Google Shape;462;p47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63" name="Google Shape;463;p47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64" name="Google Shape;464;p47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4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465" name="Google Shape;465;p47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66" name="Google Shape;466;p47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67" name="Google Shape;467;p47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468" name="Google Shape;468;p47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Transcript</a:t>
            </a: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Check in Every Semester thr 1-on-1 Meetings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9" name="Google Shape;469;p47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Financial Aid</a:t>
            </a: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Support, 1-on-1 Follow Up, Submission Support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0" name="Google Shape;470;p47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College</a:t>
            </a: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Panels</a:t>
            </a: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with Alumni Students, Transition Activities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1" name="Google Shape;471;p47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College Application</a:t>
            </a: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, Rec. Letter, College List, SAT Prep., etc..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2" name="Google Shape;472;p47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College Tours</a:t>
            </a: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, Parent Nights, Bootcamps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3" name="Google Shape;473;p47"/>
          <p:cNvSpPr txBox="1"/>
          <p:nvPr/>
        </p:nvSpPr>
        <p:spPr>
          <a:xfrm>
            <a:off x="6319975" y="4063600"/>
            <a:ext cx="159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Graduation Checklist</a:t>
            </a: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to Make Sure A Student Graduates on Time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474" name="Google Shape;474;p47"/>
          <p:cNvGrpSpPr/>
          <p:nvPr/>
        </p:nvGrpSpPr>
        <p:grpSpPr>
          <a:xfrm>
            <a:off x="7870564" y="1703401"/>
            <a:ext cx="473400" cy="473400"/>
            <a:chOff x="5842489" y="1703401"/>
            <a:chExt cx="473400" cy="473400"/>
          </a:xfrm>
        </p:grpSpPr>
        <p:sp>
          <p:nvSpPr>
            <p:cNvPr id="475" name="Google Shape;475;p47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76" name="Google Shape;476;p47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7</a:t>
              </a:r>
              <a:endParaRPr sz="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477" name="Google Shape;477;p47"/>
          <p:cNvSpPr txBox="1"/>
          <p:nvPr/>
        </p:nvSpPr>
        <p:spPr>
          <a:xfrm>
            <a:off x="7494800" y="1216075"/>
            <a:ext cx="10281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PostSecondary</a:t>
            </a: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Support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8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6</a:t>
            </a:r>
            <a:r>
              <a:rPr lang="en">
                <a:solidFill>
                  <a:schemeClr val="accent3"/>
                </a:solidFill>
              </a:rPr>
              <a:t>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EXTRACURRICULAR ACTIVITIES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9"/>
          <p:cNvSpPr txBox="1"/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What We Do</a:t>
            </a:r>
            <a:endParaRPr/>
          </a:p>
        </p:txBody>
      </p:sp>
      <p:sp>
        <p:nvSpPr>
          <p:cNvPr id="488" name="Google Shape;488;p49"/>
          <p:cNvSpPr txBox="1"/>
          <p:nvPr>
            <p:ph idx="1" type="body"/>
          </p:nvPr>
        </p:nvSpPr>
        <p:spPr>
          <a:xfrm>
            <a:off x="983075" y="1913026"/>
            <a:ext cx="33540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 Competitions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Athletics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Clubs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 Programs</a:t>
            </a:r>
            <a:endParaRPr/>
          </a:p>
        </p:txBody>
      </p:sp>
      <p:pic>
        <p:nvPicPr>
          <p:cNvPr id="489" name="Google Shape;489;p49"/>
          <p:cNvPicPr preferRelativeResize="0"/>
          <p:nvPr/>
        </p:nvPicPr>
        <p:blipFill rotWithShape="1">
          <a:blip r:embed="rId3">
            <a:alphaModFix/>
          </a:blip>
          <a:srcRect b="0" l="17569" r="17575" t="0"/>
          <a:stretch/>
        </p:blipFill>
        <p:spPr>
          <a:xfrm>
            <a:off x="4812863" y="697925"/>
            <a:ext cx="3636900" cy="3743100"/>
          </a:xfrm>
          <a:prstGeom prst="roundRect">
            <a:avLst>
              <a:gd fmla="val 1158" name="adj"/>
            </a:avLst>
          </a:prstGeom>
          <a:noFill/>
          <a:ln>
            <a:noFill/>
          </a:ln>
        </p:spPr>
      </p:pic>
      <p:sp>
        <p:nvSpPr>
          <p:cNvPr id="490" name="Google Shape;490;p4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0"/>
          <p:cNvSpPr txBox="1"/>
          <p:nvPr>
            <p:ph type="title"/>
          </p:nvPr>
        </p:nvSpPr>
        <p:spPr>
          <a:xfrm>
            <a:off x="3319050" y="689173"/>
            <a:ext cx="2376600" cy="43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Clubs</a:t>
            </a:r>
            <a:endParaRPr/>
          </a:p>
        </p:txBody>
      </p:sp>
      <p:sp>
        <p:nvSpPr>
          <p:cNvPr id="496" name="Google Shape;496;p50"/>
          <p:cNvSpPr txBox="1"/>
          <p:nvPr>
            <p:ph idx="4294967295" type="body"/>
          </p:nvPr>
        </p:nvSpPr>
        <p:spPr>
          <a:xfrm>
            <a:off x="1501700" y="1363850"/>
            <a:ext cx="2887200" cy="23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Cyber Patriot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Robotics Club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STEM Scholars (Science Fair Scholars, NASA Techrise)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Name That Book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CRLP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97" name="Google Shape;497;p50"/>
          <p:cNvSpPr txBox="1"/>
          <p:nvPr>
            <p:ph idx="4294967295" type="body"/>
          </p:nvPr>
        </p:nvSpPr>
        <p:spPr>
          <a:xfrm>
            <a:off x="4534150" y="1360225"/>
            <a:ext cx="2887200" cy="23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Turkish speech and art contest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HOSA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SkillsUSA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Scale Modeling 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AMC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1"/>
          <p:cNvSpPr txBox="1"/>
          <p:nvPr>
            <p:ph type="title"/>
          </p:nvPr>
        </p:nvSpPr>
        <p:spPr>
          <a:xfrm>
            <a:off x="3471450" y="689173"/>
            <a:ext cx="2376600" cy="43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Athletics</a:t>
            </a:r>
            <a:endParaRPr/>
          </a:p>
        </p:txBody>
      </p:sp>
      <p:sp>
        <p:nvSpPr>
          <p:cNvPr id="503" name="Google Shape;503;p51"/>
          <p:cNvSpPr txBox="1"/>
          <p:nvPr>
            <p:ph idx="4294967295" type="body"/>
          </p:nvPr>
        </p:nvSpPr>
        <p:spPr>
          <a:xfrm>
            <a:off x="2734975" y="1421900"/>
            <a:ext cx="3453300" cy="260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Basketball 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Cross Country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Football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Soccer</a:t>
            </a:r>
            <a:endParaRPr b="1" sz="11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Track&amp;Field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Volleyball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267813" y="516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11C50"/>
                </a:solidFill>
                <a:highlight>
                  <a:srgbClr val="FFD966"/>
                </a:highlight>
              </a:rPr>
              <a:t>Meet our Dean’s of College and Career</a:t>
            </a:r>
            <a:endParaRPr sz="4700">
              <a:highlight>
                <a:srgbClr val="FFD966"/>
              </a:highlight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8661650" y="194950"/>
            <a:ext cx="3462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2501096" y="3476200"/>
            <a:ext cx="4141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    </a:t>
            </a:r>
            <a:r>
              <a:rPr b="1" lang="en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Ms.Kose                Ms. Toliver </a:t>
            </a:r>
            <a:endParaRPr b="1"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b="1" lang="en" sz="11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skose@harmonytx.org</a:t>
            </a:r>
            <a:r>
              <a:rPr b="1"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 </a:t>
            </a:r>
            <a:r>
              <a:rPr b="1" lang="en" sz="1100" u="sng">
                <a:solidFill>
                  <a:srgbClr val="A7362F"/>
                </a:solidFill>
                <a:latin typeface="Merriweather"/>
                <a:ea typeface="Merriweather"/>
                <a:cs typeface="Merriweather"/>
                <a:sym typeface="Merriweather"/>
              </a:rPr>
              <a:t>qtoliver@harmonytx.org</a:t>
            </a:r>
            <a:r>
              <a:rPr b="1"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endParaRPr b="1"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8475" y="1532738"/>
            <a:ext cx="1864800" cy="19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8800" y="1550575"/>
            <a:ext cx="1903775" cy="19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2"/>
          <p:cNvSpPr txBox="1"/>
          <p:nvPr>
            <p:ph type="title"/>
          </p:nvPr>
        </p:nvSpPr>
        <p:spPr>
          <a:xfrm>
            <a:off x="3014250" y="689175"/>
            <a:ext cx="3021600" cy="43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Organizations</a:t>
            </a:r>
            <a:endParaRPr/>
          </a:p>
        </p:txBody>
      </p:sp>
      <p:sp>
        <p:nvSpPr>
          <p:cNvPr id="509" name="Google Shape;509;p52"/>
          <p:cNvSpPr txBox="1"/>
          <p:nvPr>
            <p:ph idx="4294967295" type="body"/>
          </p:nvPr>
        </p:nvSpPr>
        <p:spPr>
          <a:xfrm>
            <a:off x="2734975" y="1421900"/>
            <a:ext cx="3453300" cy="260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CRLP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Service Leadership Society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Red Cross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</a:t>
            </a:r>
            <a:r>
              <a:rPr b="1" lang="en" sz="11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Council</a:t>
            </a:r>
            <a:endParaRPr b="1" sz="11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National Honor Society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NJHS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Key Club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/>
          <p:cNvSpPr txBox="1"/>
          <p:nvPr>
            <p:ph type="title"/>
          </p:nvPr>
        </p:nvSpPr>
        <p:spPr>
          <a:xfrm>
            <a:off x="3319050" y="689173"/>
            <a:ext cx="2376600" cy="43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Curricular Clubs</a:t>
            </a:r>
            <a:endParaRPr/>
          </a:p>
        </p:txBody>
      </p:sp>
      <p:sp>
        <p:nvSpPr>
          <p:cNvPr id="515" name="Google Shape;515;p53"/>
          <p:cNvSpPr txBox="1"/>
          <p:nvPr>
            <p:ph idx="4294967295" type="body"/>
          </p:nvPr>
        </p:nvSpPr>
        <p:spPr>
          <a:xfrm>
            <a:off x="1501700" y="1363850"/>
            <a:ext cx="2887200" cy="23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Table Tennis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Drumline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Hispanic Student Association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MENA Club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Outreach Club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16" name="Google Shape;516;p53"/>
          <p:cNvSpPr txBox="1"/>
          <p:nvPr>
            <p:ph idx="4294967295" type="body"/>
          </p:nvPr>
        </p:nvSpPr>
        <p:spPr>
          <a:xfrm>
            <a:off x="4534150" y="1360225"/>
            <a:ext cx="2887200" cy="23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Asian Creativity Club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ASA-Dance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ASA-Art and Humanities</a:t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Yearbook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Merriweather"/>
              <a:buChar char="●"/>
            </a:pP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Crochet Club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21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2" name="Google Shape;52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5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8" name="Google Shape;528;p55"/>
          <p:cNvPicPr preferRelativeResize="0"/>
          <p:nvPr/>
        </p:nvPicPr>
        <p:blipFill rotWithShape="1">
          <a:blip r:embed="rId3">
            <a:alphaModFix/>
          </a:blip>
          <a:srcRect b="28906" l="0" r="0" t="28906"/>
          <a:stretch/>
        </p:blipFill>
        <p:spPr>
          <a:xfrm>
            <a:off x="0" y="0"/>
            <a:ext cx="914400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4" name="Google Shape;53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0" name="Google Shape;54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6" name="Google Shape;546;p58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2" name="Google Shape;552;p59"/>
          <p:cNvPicPr preferRelativeResize="0"/>
          <p:nvPr/>
        </p:nvPicPr>
        <p:blipFill rotWithShape="1">
          <a:blip r:embed="rId3">
            <a:alphaModFix/>
          </a:blip>
          <a:srcRect b="12512" l="0" r="0" t="12519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0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8" name="Google Shape;558;p60"/>
          <p:cNvPicPr preferRelativeResize="0"/>
          <p:nvPr/>
        </p:nvPicPr>
        <p:blipFill rotWithShape="1">
          <a:blip r:embed="rId3">
            <a:alphaModFix/>
          </a:blip>
          <a:srcRect b="12512" l="0" r="0" t="12519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4" name="Google Shape;564;p61"/>
          <p:cNvPicPr preferRelativeResize="0"/>
          <p:nvPr/>
        </p:nvPicPr>
        <p:blipFill rotWithShape="1">
          <a:blip r:embed="rId3">
            <a:alphaModFix/>
          </a:blip>
          <a:srcRect b="16489" l="0" r="0" t="16482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5806140" y="3303401"/>
            <a:ext cx="8499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7678277" y="3364901"/>
            <a:ext cx="8499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3820613" y="3278500"/>
            <a:ext cx="11910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</a:t>
            </a:r>
            <a:r>
              <a:rPr b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Mr.Yilmaz </a:t>
            </a:r>
            <a:r>
              <a:rPr b="1" lang="en" sz="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r>
              <a:rPr lang="en" sz="700" u="sng">
                <a:solidFill>
                  <a:srgbClr val="A7362F"/>
                </a:solid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rtugrul.yilmaz </a:t>
            </a:r>
            <a:r>
              <a:rPr lang="en" sz="700" u="sng">
                <a:solidFill>
                  <a:srgbClr val="A7362F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@harmonytx.or</a:t>
            </a:r>
            <a:r>
              <a:rPr lang="en" sz="700" u="sng">
                <a:solidFill>
                  <a:srgbClr val="A7362F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endParaRPr sz="700">
              <a:solidFill>
                <a:srgbClr val="A7362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Alpha-Split</a:t>
            </a:r>
            <a:endParaRPr sz="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Kob-Pat  </a:t>
            </a:r>
            <a:br>
              <a:rPr lang="en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College and Career Counselor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5312350" y="3290950"/>
            <a:ext cx="11910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b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Ms.Hamadi</a:t>
            </a:r>
            <a:endParaRPr b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700" u="sng">
                <a:solidFill>
                  <a:srgbClr val="A7362F"/>
                </a:solidFill>
                <a:latin typeface="Merriweather"/>
                <a:ea typeface="Merriweather"/>
                <a:cs typeface="Merriweather"/>
                <a:sym typeface="Merriweather"/>
              </a:rPr>
              <a:t>dhamadi@harmonytx.or</a:t>
            </a:r>
            <a:r>
              <a:rPr b="1" lang="en" sz="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</a:t>
            </a:r>
            <a:endParaRPr b="1" sz="7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Alpha-Split</a:t>
            </a:r>
            <a:endParaRPr sz="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Pel-Z</a:t>
            </a:r>
            <a:endParaRPr b="1"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College and Career Counselor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6883149" y="3245525"/>
            <a:ext cx="12429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</a:t>
            </a:r>
            <a:r>
              <a:rPr b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Ms. Ortiz 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rgbClr val="A7362F"/>
                </a:solidFill>
                <a:latin typeface="Merriweather"/>
                <a:ea typeface="Merriweather"/>
                <a:cs typeface="Merriweather"/>
                <a:sym typeface="Merriweather"/>
              </a:rPr>
              <a:t>nortiz</a:t>
            </a:r>
            <a:r>
              <a:rPr lang="en" sz="700" u="sng">
                <a:solidFill>
                  <a:srgbClr val="A7362F"/>
                </a:solidFill>
                <a:latin typeface="Merriweather"/>
                <a:ea typeface="Merriweather"/>
                <a:cs typeface="Merriweather"/>
                <a:sym typeface="Merriweather"/>
              </a:rPr>
              <a:t>@harmonytx.org</a:t>
            </a:r>
            <a:endParaRPr b="1" sz="9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7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Seminar Advisor 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993950" y="3303400"/>
            <a:ext cx="11280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Mr.Yildiz </a:t>
            </a:r>
            <a:endParaRPr b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rgbClr val="A7362F"/>
                </a:solidFill>
                <a:latin typeface="Merriweather"/>
                <a:ea typeface="Merriweather"/>
                <a:cs typeface="Merriweather"/>
                <a:sym typeface="Merriweather"/>
              </a:rPr>
              <a:t>muhammetyildiz@harmonytx.org</a:t>
            </a:r>
            <a:endParaRPr b="1" sz="700" u="sng">
              <a:solidFill>
                <a:srgbClr val="A7362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</a:t>
            </a:r>
            <a:r>
              <a:rPr lang="en" sz="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Alpha-Split</a:t>
            </a:r>
            <a:endParaRPr sz="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A-Del</a:t>
            </a:r>
            <a:br>
              <a:rPr lang="en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College and Career Counselor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2646340" y="3303401"/>
            <a:ext cx="8499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b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Ms. Gulsah</a:t>
            </a:r>
            <a:endParaRPr b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500" u="sng">
                <a:solidFill>
                  <a:srgbClr val="A7362F"/>
                </a:solidFill>
                <a:latin typeface="Merriweather"/>
                <a:ea typeface="Merriweather"/>
                <a:cs typeface="Merriweather"/>
                <a:sym typeface="Merriweather"/>
              </a:rPr>
              <a:t>g</a:t>
            </a:r>
            <a:r>
              <a:rPr lang="en" sz="500" u="sng">
                <a:solidFill>
                  <a:srgbClr val="A7362F"/>
                </a:solidFill>
                <a:latin typeface="Merriweather"/>
                <a:ea typeface="Merriweather"/>
                <a:cs typeface="Merriweather"/>
                <a:sym typeface="Merriweather"/>
              </a:rPr>
              <a:t>ulsah.cavusoglu@harmonytx.org</a:t>
            </a:r>
            <a:endParaRPr sz="500" u="sng">
              <a:solidFill>
                <a:srgbClr val="A7362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Alpha-Split</a:t>
            </a:r>
            <a:endParaRPr sz="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Der-Kis</a:t>
            </a:r>
            <a:br>
              <a:rPr lang="en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sz="8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College and Career Counselor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705950" y="858750"/>
            <a:ext cx="88656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7362F"/>
                </a:solidFill>
                <a:latin typeface="Vidaloka"/>
                <a:ea typeface="Vidaloka"/>
                <a:cs typeface="Vidaloka"/>
                <a:sym typeface="Vidaloka"/>
              </a:rPr>
              <a:t>                                           </a:t>
            </a:r>
            <a:r>
              <a:rPr lang="en" sz="2200">
                <a:solidFill>
                  <a:srgbClr val="A7362F"/>
                </a:solidFill>
                <a:latin typeface="Vidaloka"/>
                <a:ea typeface="Vidaloka"/>
                <a:cs typeface="Vidaloka"/>
                <a:sym typeface="Vidaloka"/>
              </a:rPr>
              <a:t>Team Presentation</a:t>
            </a:r>
            <a:endParaRPr sz="2200">
              <a:solidFill>
                <a:srgbClr val="A7362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5663" y="2159050"/>
            <a:ext cx="926400" cy="9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4838" y="2132250"/>
            <a:ext cx="969624" cy="10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8388" y="2190100"/>
            <a:ext cx="926400" cy="10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 rotWithShape="1">
          <a:blip r:embed="rId9">
            <a:alphaModFix/>
          </a:blip>
          <a:srcRect b="10305" l="0" r="0" t="10297"/>
          <a:stretch/>
        </p:blipFill>
        <p:spPr>
          <a:xfrm>
            <a:off x="7078713" y="2190100"/>
            <a:ext cx="969625" cy="102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99638" y="2161175"/>
            <a:ext cx="926400" cy="10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2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0" name="Google Shape;570;p62"/>
          <p:cNvPicPr preferRelativeResize="0"/>
          <p:nvPr/>
        </p:nvPicPr>
        <p:blipFill rotWithShape="1">
          <a:blip r:embed="rId3">
            <a:alphaModFix/>
          </a:blip>
          <a:srcRect b="18458" l="0" r="0" t="18458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3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6" name="Google Shape;576;p63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2" name="Google Shape;582;p64"/>
          <p:cNvPicPr preferRelativeResize="0"/>
          <p:nvPr/>
        </p:nvPicPr>
        <p:blipFill rotWithShape="1">
          <a:blip r:embed="rId3">
            <a:alphaModFix/>
          </a:blip>
          <a:srcRect b="6277" l="0" r="0" t="6286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5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7</a:t>
            </a:r>
            <a:r>
              <a:rPr lang="en">
                <a:solidFill>
                  <a:schemeClr val="accent3"/>
                </a:solidFill>
              </a:rPr>
              <a:t>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CALENDAR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6"/>
          <p:cNvSpPr txBox="1"/>
          <p:nvPr>
            <p:ph idx="12" type="sldNum"/>
          </p:nvPr>
        </p:nvSpPr>
        <p:spPr>
          <a:xfrm>
            <a:off x="3477882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3" name="Google Shape;593;p66"/>
          <p:cNvSpPr/>
          <p:nvPr/>
        </p:nvSpPr>
        <p:spPr>
          <a:xfrm>
            <a:off x="6856573" y="2527350"/>
            <a:ext cx="10254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May 10 - 15</a:t>
            </a:r>
            <a:endParaRPr sz="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594" name="Google Shape;594;p66"/>
          <p:cNvCxnSpPr/>
          <p:nvPr/>
        </p:nvCxnSpPr>
        <p:spPr>
          <a:xfrm rot="10800000">
            <a:off x="-92672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95" name="Google Shape;595;p66"/>
          <p:cNvCxnSpPr/>
          <p:nvPr/>
        </p:nvCxnSpPr>
        <p:spPr>
          <a:xfrm rot="10800000">
            <a:off x="1490402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6" name="Google Shape;596;p66"/>
          <p:cNvSpPr txBox="1"/>
          <p:nvPr/>
        </p:nvSpPr>
        <p:spPr>
          <a:xfrm>
            <a:off x="1453036" y="1498600"/>
            <a:ext cx="1181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Parent/Guardian Academic Night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7" name="Google Shape;597;p66"/>
          <p:cNvSpPr txBox="1"/>
          <p:nvPr/>
        </p:nvSpPr>
        <p:spPr>
          <a:xfrm>
            <a:off x="4108764" y="1492054"/>
            <a:ext cx="1181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Course Selection Meeting Ends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598" name="Google Shape;598;p66"/>
          <p:cNvCxnSpPr/>
          <p:nvPr/>
        </p:nvCxnSpPr>
        <p:spPr>
          <a:xfrm rot="10800000">
            <a:off x="2944481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9" name="Google Shape;599;p66"/>
          <p:cNvSpPr txBox="1"/>
          <p:nvPr/>
        </p:nvSpPr>
        <p:spPr>
          <a:xfrm>
            <a:off x="2909965" y="1498600"/>
            <a:ext cx="1181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8th Grade Course Selection Meetings End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600" name="Google Shape;600;p66"/>
          <p:cNvCxnSpPr/>
          <p:nvPr/>
        </p:nvCxnSpPr>
        <p:spPr>
          <a:xfrm rot="10800000">
            <a:off x="423737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01" name="Google Shape;601;p66"/>
          <p:cNvCxnSpPr/>
          <p:nvPr/>
        </p:nvCxnSpPr>
        <p:spPr>
          <a:xfrm rot="10800000">
            <a:off x="2329394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66"/>
          <p:cNvSpPr txBox="1"/>
          <p:nvPr/>
        </p:nvSpPr>
        <p:spPr>
          <a:xfrm>
            <a:off x="2258621" y="3419550"/>
            <a:ext cx="1181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8th Grade Course Selection Meetings Start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603" name="Google Shape;603;p66"/>
          <p:cNvCxnSpPr/>
          <p:nvPr/>
        </p:nvCxnSpPr>
        <p:spPr>
          <a:xfrm rot="10800000">
            <a:off x="3578758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66"/>
          <p:cNvSpPr txBox="1"/>
          <p:nvPr/>
        </p:nvSpPr>
        <p:spPr>
          <a:xfrm>
            <a:off x="3516647" y="3419550"/>
            <a:ext cx="1181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High School </a:t>
            </a: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Course Selection Meetings Start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5" name="Google Shape;605;p66"/>
          <p:cNvSpPr txBox="1"/>
          <p:nvPr/>
        </p:nvSpPr>
        <p:spPr>
          <a:xfrm>
            <a:off x="7338957" y="3386100"/>
            <a:ext cx="931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Schedule correction timeline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606" name="Google Shape;606;p66"/>
          <p:cNvCxnSpPr/>
          <p:nvPr/>
        </p:nvCxnSpPr>
        <p:spPr>
          <a:xfrm rot="10800000">
            <a:off x="7606623" y="2896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07" name="Google Shape;607;p66"/>
          <p:cNvCxnSpPr/>
          <p:nvPr/>
        </p:nvCxnSpPr>
        <p:spPr>
          <a:xfrm rot="10800000">
            <a:off x="5383279" y="284812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8" name="Google Shape;608;p66"/>
          <p:cNvSpPr txBox="1"/>
          <p:nvPr/>
        </p:nvSpPr>
        <p:spPr>
          <a:xfrm>
            <a:off x="4844277" y="3422850"/>
            <a:ext cx="12201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HCC Dual Enrollment Submission Deadline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9" name="Google Shape;609;p66"/>
          <p:cNvSpPr/>
          <p:nvPr/>
        </p:nvSpPr>
        <p:spPr>
          <a:xfrm>
            <a:off x="5721675" y="2527354"/>
            <a:ext cx="1310400" cy="393600"/>
          </a:xfrm>
          <a:prstGeom prst="homePlate">
            <a:avLst>
              <a:gd fmla="val 32030" name="adj"/>
            </a:avLst>
          </a:prstGeom>
          <a:solidFill>
            <a:srgbClr val="0000FF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Mar 25 -April 26</a:t>
            </a:r>
            <a:endParaRPr sz="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610" name="Google Shape;610;p66"/>
          <p:cNvCxnSpPr/>
          <p:nvPr/>
        </p:nvCxnSpPr>
        <p:spPr>
          <a:xfrm rot="10800000">
            <a:off x="6457021" y="1926850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1" name="Google Shape;611;p66"/>
          <p:cNvSpPr txBox="1"/>
          <p:nvPr/>
        </p:nvSpPr>
        <p:spPr>
          <a:xfrm>
            <a:off x="6006675" y="1476250"/>
            <a:ext cx="10254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Loan Star Dual Enrollment Deadline</a:t>
            </a:r>
            <a:endParaRPr sz="9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2" name="Google Shape;612;p66"/>
          <p:cNvSpPr/>
          <p:nvPr/>
        </p:nvSpPr>
        <p:spPr>
          <a:xfrm>
            <a:off x="4574156" y="2527350"/>
            <a:ext cx="1310400" cy="393600"/>
          </a:xfrm>
          <a:prstGeom prst="homePlate">
            <a:avLst>
              <a:gd fmla="val 32030" name="adj"/>
            </a:avLst>
          </a:prstGeom>
          <a:solidFill>
            <a:srgbClr val="9FC5E8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January 22      -March 17</a:t>
            </a:r>
            <a:endParaRPr sz="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3" name="Google Shape;613;p66"/>
          <p:cNvSpPr/>
          <p:nvPr/>
        </p:nvSpPr>
        <p:spPr>
          <a:xfrm>
            <a:off x="3943817" y="2527350"/>
            <a:ext cx="778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Mar 8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4" name="Google Shape;614;p66"/>
          <p:cNvSpPr/>
          <p:nvPr/>
        </p:nvSpPr>
        <p:spPr>
          <a:xfrm>
            <a:off x="3330548" y="2527350"/>
            <a:ext cx="778200" cy="393600"/>
          </a:xfrm>
          <a:prstGeom prst="homePlate">
            <a:avLst>
              <a:gd fmla="val 32030" name="adj"/>
            </a:avLst>
          </a:prstGeom>
          <a:solidFill>
            <a:srgbClr val="EA9999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Jan 29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5" name="Google Shape;615;p66"/>
          <p:cNvSpPr/>
          <p:nvPr/>
        </p:nvSpPr>
        <p:spPr>
          <a:xfrm>
            <a:off x="2662843" y="2527350"/>
            <a:ext cx="778200" cy="393600"/>
          </a:xfrm>
          <a:prstGeom prst="homePlate">
            <a:avLst>
              <a:gd fmla="val 32030" name="adj"/>
            </a:avLst>
          </a:prstGeom>
          <a:solidFill>
            <a:srgbClr val="A2C4C9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Jan 26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6" name="Google Shape;616;p66"/>
          <p:cNvSpPr/>
          <p:nvPr/>
        </p:nvSpPr>
        <p:spPr>
          <a:xfrm>
            <a:off x="2038666" y="2527350"/>
            <a:ext cx="778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Jan 9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7" name="Google Shape;617;p66"/>
          <p:cNvSpPr/>
          <p:nvPr/>
        </p:nvSpPr>
        <p:spPr>
          <a:xfrm>
            <a:off x="1370383" y="2527350"/>
            <a:ext cx="778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Dec 7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7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8</a:t>
            </a:r>
            <a:r>
              <a:rPr lang="en">
                <a:solidFill>
                  <a:schemeClr val="accent3"/>
                </a:solidFill>
              </a:rPr>
              <a:t>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SCHEDULE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8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Student Schedule</a:t>
            </a:r>
            <a:endParaRPr/>
          </a:p>
        </p:txBody>
      </p:sp>
      <p:sp>
        <p:nvSpPr>
          <p:cNvPr id="628" name="Google Shape;628;p6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9" name="Google Shape;62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775" y="1280075"/>
            <a:ext cx="7364392" cy="282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9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 Sample Bell</a:t>
            </a:r>
            <a:r>
              <a:rPr lang="en"/>
              <a:t> Schedule</a:t>
            </a:r>
            <a:endParaRPr/>
          </a:p>
        </p:txBody>
      </p:sp>
      <p:sp>
        <p:nvSpPr>
          <p:cNvPr id="635" name="Google Shape;635;p6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6" name="Google Shape;63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725" y="1241850"/>
            <a:ext cx="3124499" cy="317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0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9</a:t>
            </a:r>
            <a:r>
              <a:rPr lang="en">
                <a:solidFill>
                  <a:schemeClr val="accent3"/>
                </a:solidFill>
              </a:rPr>
              <a:t>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SELECTION PROCESS</a:t>
            </a:r>
            <a:endParaRPr/>
          </a:p>
        </p:txBody>
      </p:sp>
      <p:sp>
        <p:nvSpPr>
          <p:cNvPr id="642" name="Google Shape;642;p70"/>
          <p:cNvSpPr txBox="1"/>
          <p:nvPr>
            <p:ph idx="1" type="subTitle"/>
          </p:nvPr>
        </p:nvSpPr>
        <p:spPr>
          <a:xfrm>
            <a:off x="1344450" y="2955152"/>
            <a:ext cx="6455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9th Grade Curriculum</a:t>
            </a:r>
            <a:endParaRPr/>
          </a:p>
        </p:txBody>
      </p:sp>
      <p:pic>
        <p:nvPicPr>
          <p:cNvPr id="643" name="Google Shape;64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0" y="3394650"/>
            <a:ext cx="2095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1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</a:t>
            </a:r>
            <a:endParaRPr/>
          </a:p>
        </p:txBody>
      </p:sp>
      <p:sp>
        <p:nvSpPr>
          <p:cNvPr id="649" name="Google Shape;649;p7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0" name="Google Shape;650;p71"/>
          <p:cNvGrpSpPr/>
          <p:nvPr/>
        </p:nvGrpSpPr>
        <p:grpSpPr>
          <a:xfrm>
            <a:off x="5470600" y="1736566"/>
            <a:ext cx="2846208" cy="2400170"/>
            <a:chOff x="5632317" y="1189775"/>
            <a:chExt cx="3305700" cy="3483050"/>
          </a:xfrm>
        </p:grpSpPr>
        <p:sp>
          <p:nvSpPr>
            <p:cNvPr id="651" name="Google Shape;651;p7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Teacher Rec. Letters</a:t>
              </a:r>
              <a:endParaRPr b="1"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652" name="Google Shape;652;p7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Teacher rating based on preparation for class, classwork, self advocacy and independence as a learner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</p:txBody>
        </p:sp>
      </p:grpSp>
      <p:grpSp>
        <p:nvGrpSpPr>
          <p:cNvPr id="653" name="Google Shape;653;p71"/>
          <p:cNvGrpSpPr/>
          <p:nvPr/>
        </p:nvGrpSpPr>
        <p:grpSpPr>
          <a:xfrm>
            <a:off x="619525" y="1736639"/>
            <a:ext cx="3053881" cy="2400022"/>
            <a:chOff x="0" y="1189989"/>
            <a:chExt cx="3546900" cy="3482836"/>
          </a:xfrm>
        </p:grpSpPr>
        <p:sp>
          <p:nvSpPr>
            <p:cNvPr id="654" name="Google Shape;654;p7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Test Results </a:t>
              </a:r>
              <a:endParaRPr b="1"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655" name="Google Shape;655;p71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Eligibility Criteria to Enroll in Advanced Courses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Light"/>
                <a:buChar char="●"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PSAT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Light"/>
                <a:buChar char="●"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MAP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Light"/>
                <a:buChar char="●"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TSI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</p:txBody>
        </p:sp>
      </p:grpSp>
      <p:grpSp>
        <p:nvGrpSpPr>
          <p:cNvPr id="656" name="Google Shape;656;p71"/>
          <p:cNvGrpSpPr/>
          <p:nvPr/>
        </p:nvGrpSpPr>
        <p:grpSpPr>
          <a:xfrm>
            <a:off x="3184460" y="1736566"/>
            <a:ext cx="2846208" cy="2400170"/>
            <a:chOff x="2944204" y="1189775"/>
            <a:chExt cx="3305700" cy="3483050"/>
          </a:xfrm>
        </p:grpSpPr>
        <p:sp>
          <p:nvSpPr>
            <p:cNvPr id="657" name="Google Shape;657;p7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Current Grades</a:t>
              </a:r>
              <a:endParaRPr b="1"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658" name="Google Shape;658;p71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Straight A`s for All Courses especially in all Core Subjects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Light"/>
                <a:buChar char="●"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Math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Light"/>
                <a:buChar char="●"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English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Light"/>
                <a:buChar char="●"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Science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rriweather Light"/>
                <a:buChar char="●"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Social Studies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</p:txBody>
        </p:sp>
      </p:grpSp>
      <p:pic>
        <p:nvPicPr>
          <p:cNvPr id="659" name="Google Shape;65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975" y="3985350"/>
            <a:ext cx="2095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>
            <p:ph type="ctrTitle"/>
          </p:nvPr>
        </p:nvSpPr>
        <p:spPr>
          <a:xfrm>
            <a:off x="1344500" y="1121175"/>
            <a:ext cx="6455100" cy="162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</a:t>
            </a:r>
            <a:r>
              <a:rPr lang="en">
                <a:solidFill>
                  <a:schemeClr val="accent3"/>
                </a:solidFill>
              </a:rPr>
              <a:t>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US?</a:t>
            </a:r>
            <a:endParaRPr/>
          </a:p>
        </p:txBody>
      </p:sp>
      <p:sp>
        <p:nvSpPr>
          <p:cNvPr id="176" name="Google Shape;176;p18"/>
          <p:cNvSpPr txBox="1"/>
          <p:nvPr>
            <p:ph idx="1" type="subTitle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school information, success, awards, test scores, etc.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750" y="3151052"/>
            <a:ext cx="2095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2"/>
          <p:cNvSpPr txBox="1"/>
          <p:nvPr>
            <p:ph idx="1" type="body"/>
          </p:nvPr>
        </p:nvSpPr>
        <p:spPr>
          <a:xfrm>
            <a:off x="983100" y="1452925"/>
            <a:ext cx="71778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HSI-Katy  course selection guide will be available on the website on </a:t>
            </a:r>
            <a:r>
              <a:rPr b="1" i="1" lang="en" sz="1200" u="sng">
                <a:latin typeface="Merriweather"/>
                <a:ea typeface="Merriweather"/>
                <a:cs typeface="Merriweather"/>
                <a:sym typeface="Merriweather"/>
              </a:rPr>
              <a:t>December 14th,  2023</a:t>
            </a:r>
            <a:endParaRPr b="1" i="1" sz="1200" u="sng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Beginning December 14th-January 08, </a:t>
            </a:r>
            <a:r>
              <a:rPr lang="en" sz="1200"/>
              <a:t>students</a:t>
            </a:r>
            <a:r>
              <a:rPr lang="en" sz="1200"/>
              <a:t> and parents/guardians review the course catalog to prepare their </a:t>
            </a:r>
            <a:r>
              <a:rPr b="1" lang="en" sz="1200" u="sng">
                <a:latin typeface="Merriweather"/>
                <a:ea typeface="Merriweather"/>
                <a:cs typeface="Merriweather"/>
                <a:sym typeface="Merriweather"/>
              </a:rPr>
              <a:t>DRAFT</a:t>
            </a:r>
            <a:r>
              <a:rPr lang="en" sz="1200"/>
              <a:t> course list.  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Students</a:t>
            </a:r>
            <a:r>
              <a:rPr lang="en" sz="1200"/>
              <a:t> and parents/guardians schedule </a:t>
            </a:r>
            <a:r>
              <a:rPr i="1" lang="en" sz="1200"/>
              <a:t>1-on-1</a:t>
            </a:r>
            <a:r>
              <a:rPr lang="en" sz="1200"/>
              <a:t> course selection meetings that will be held on the </a:t>
            </a:r>
            <a:r>
              <a:rPr b="1" lang="en" sz="1200" u="sng">
                <a:latin typeface="Merriweather"/>
                <a:ea typeface="Merriweather"/>
                <a:cs typeface="Merriweather"/>
                <a:sym typeface="Merriweather"/>
              </a:rPr>
              <a:t> campus</a:t>
            </a:r>
            <a:r>
              <a:rPr lang="en" sz="1200"/>
              <a:t> </a:t>
            </a:r>
            <a:r>
              <a:rPr b="1" lang="en" sz="12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in-person</a:t>
            </a:r>
            <a:r>
              <a:rPr lang="en" sz="1200"/>
              <a:t> with counselors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High School counselors meet with middle school students to review and finalize course selections and to answer any questions</a:t>
            </a:r>
            <a:endParaRPr sz="1200"/>
          </a:p>
        </p:txBody>
      </p:sp>
      <p:sp>
        <p:nvSpPr>
          <p:cNvPr id="665" name="Google Shape;665;p72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Selection Process</a:t>
            </a:r>
            <a:endParaRPr/>
          </a:p>
        </p:txBody>
      </p:sp>
      <p:sp>
        <p:nvSpPr>
          <p:cNvPr id="666" name="Google Shape;666;p72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7" name="Google Shape;66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450" y="3292775"/>
            <a:ext cx="2095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3"/>
          <p:cNvSpPr txBox="1"/>
          <p:nvPr>
            <p:ph type="title"/>
          </p:nvPr>
        </p:nvSpPr>
        <p:spPr>
          <a:xfrm>
            <a:off x="983075" y="958875"/>
            <a:ext cx="37848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STEPS ON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COURSE SELECTION</a:t>
            </a:r>
            <a:r>
              <a:rPr lang="en"/>
              <a:t> </a:t>
            </a:r>
            <a:endParaRPr/>
          </a:p>
        </p:txBody>
      </p:sp>
      <p:sp>
        <p:nvSpPr>
          <p:cNvPr id="673" name="Google Shape;673;p73"/>
          <p:cNvSpPr txBox="1"/>
          <p:nvPr>
            <p:ph idx="1" type="body"/>
          </p:nvPr>
        </p:nvSpPr>
        <p:spPr>
          <a:xfrm>
            <a:off x="983075" y="1913025"/>
            <a:ext cx="37848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Step 1:</a:t>
            </a:r>
            <a:r>
              <a:rPr lang="en" sz="1100"/>
              <a:t> Review the Course Catalog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Step 2:</a:t>
            </a:r>
            <a:r>
              <a:rPr lang="en" sz="1100"/>
              <a:t> Discuss the Courses with Parents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Step 3:</a:t>
            </a:r>
            <a:r>
              <a:rPr lang="en" sz="1100"/>
              <a:t> Set Up Your Meeting with a Counselor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Step 4:</a:t>
            </a:r>
            <a:r>
              <a:rPr lang="en" sz="1100"/>
              <a:t> Select Your Courses Carefully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1000"/>
              </a:spcAft>
              <a:buSzPts val="1100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Step 5:</a:t>
            </a:r>
            <a:r>
              <a:rPr lang="en" sz="1100"/>
              <a:t> Submit Correction Form If Needed</a:t>
            </a:r>
            <a:endParaRPr sz="1100"/>
          </a:p>
        </p:txBody>
      </p:sp>
      <p:pic>
        <p:nvPicPr>
          <p:cNvPr id="674" name="Google Shape;674;p73"/>
          <p:cNvPicPr preferRelativeResize="0"/>
          <p:nvPr/>
        </p:nvPicPr>
        <p:blipFill rotWithShape="1">
          <a:blip r:embed="rId4">
            <a:alphaModFix/>
          </a:blip>
          <a:srcRect b="0" l="17569" r="17575" t="0"/>
          <a:stretch/>
        </p:blipFill>
        <p:spPr>
          <a:xfrm>
            <a:off x="4812863" y="697925"/>
            <a:ext cx="3636900" cy="3743100"/>
          </a:xfrm>
          <a:prstGeom prst="roundRect">
            <a:avLst>
              <a:gd fmla="val 1158" name="adj"/>
            </a:avLst>
          </a:prstGeom>
          <a:noFill/>
          <a:ln>
            <a:noFill/>
          </a:ln>
        </p:spPr>
      </p:pic>
      <p:sp>
        <p:nvSpPr>
          <p:cNvPr id="675" name="Google Shape;675;p73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6" name="Google Shape;676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7750" y="3684175"/>
            <a:ext cx="1622700" cy="8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4"/>
          <p:cNvSpPr txBox="1"/>
          <p:nvPr>
            <p:ph type="ctrTitle"/>
          </p:nvPr>
        </p:nvSpPr>
        <p:spPr>
          <a:xfrm>
            <a:off x="1344450" y="1058025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Respect Deadlines</a:t>
            </a:r>
            <a:endParaRPr u="sng"/>
          </a:p>
        </p:txBody>
      </p:sp>
      <p:pic>
        <p:nvPicPr>
          <p:cNvPr id="682" name="Google Shape;682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450" y="2865000"/>
            <a:ext cx="2095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5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10.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&amp; SUPPORT</a:t>
            </a:r>
            <a:endParaRPr/>
          </a:p>
        </p:txBody>
      </p:sp>
      <p:sp>
        <p:nvSpPr>
          <p:cNvPr id="688" name="Google Shape;688;p75"/>
          <p:cNvSpPr txBox="1"/>
          <p:nvPr>
            <p:ph idx="1" type="subTitle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689" name="Google Shape;68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450" y="3169800"/>
            <a:ext cx="2095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6"/>
          <p:cNvSpPr txBox="1"/>
          <p:nvPr>
            <p:ph type="title"/>
          </p:nvPr>
        </p:nvSpPr>
        <p:spPr>
          <a:xfrm>
            <a:off x="983075" y="958875"/>
            <a:ext cx="37848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RESOURCES &amp; SUPPORT</a:t>
            </a:r>
            <a:endParaRPr/>
          </a:p>
        </p:txBody>
      </p:sp>
      <p:sp>
        <p:nvSpPr>
          <p:cNvPr id="695" name="Google Shape;695;p76"/>
          <p:cNvSpPr txBox="1"/>
          <p:nvPr>
            <p:ph idx="1" type="body"/>
          </p:nvPr>
        </p:nvSpPr>
        <p:spPr>
          <a:xfrm>
            <a:off x="983075" y="1913025"/>
            <a:ext cx="37848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Technical Equipments such as Chromebooks, </a:t>
            </a: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Laptops</a:t>
            </a: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, Calculators, etc..</a:t>
            </a:r>
            <a:endParaRPr b="1"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Font typeface="Merriweather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Science, Technology, </a:t>
            </a: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Engineering</a:t>
            </a: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, and Medical Courses Labs</a:t>
            </a:r>
            <a:endParaRPr b="1"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Font typeface="Merriweather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Tutor Me: Free Harmony Dashboard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Font typeface="Merriweather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Teacher Office hours</a:t>
            </a:r>
            <a:endParaRPr b="1"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1000"/>
              </a:spcAft>
              <a:buSzPts val="1100"/>
              <a:buFont typeface="Merriweather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Behavioral Counselor Mr. Flanagan</a:t>
            </a:r>
            <a:endParaRPr b="1"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96" name="Google Shape;696;p76"/>
          <p:cNvPicPr preferRelativeResize="0"/>
          <p:nvPr/>
        </p:nvPicPr>
        <p:blipFill rotWithShape="1">
          <a:blip r:embed="rId3">
            <a:alphaModFix/>
          </a:blip>
          <a:srcRect b="0" l="1418" r="1418" t="0"/>
          <a:stretch/>
        </p:blipFill>
        <p:spPr>
          <a:xfrm>
            <a:off x="4812863" y="697925"/>
            <a:ext cx="3636900" cy="3743100"/>
          </a:xfrm>
          <a:prstGeom prst="roundRect">
            <a:avLst>
              <a:gd fmla="val 1158" name="adj"/>
            </a:avLst>
          </a:prstGeom>
          <a:noFill/>
          <a:ln>
            <a:noFill/>
          </a:ln>
        </p:spPr>
      </p:pic>
      <p:sp>
        <p:nvSpPr>
          <p:cNvPr id="697" name="Google Shape;697;p7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7"/>
          <p:cNvSpPr txBox="1"/>
          <p:nvPr>
            <p:ph type="title"/>
          </p:nvPr>
        </p:nvSpPr>
        <p:spPr>
          <a:xfrm>
            <a:off x="983075" y="958875"/>
            <a:ext cx="37848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RESOURCES &amp; SUPPORT (Cont.)</a:t>
            </a:r>
            <a:endParaRPr/>
          </a:p>
        </p:txBody>
      </p:sp>
      <p:sp>
        <p:nvSpPr>
          <p:cNvPr id="703" name="Google Shape;703;p77"/>
          <p:cNvSpPr txBox="1"/>
          <p:nvPr>
            <p:ph idx="1" type="body"/>
          </p:nvPr>
        </p:nvSpPr>
        <p:spPr>
          <a:xfrm>
            <a:off x="983075" y="1913025"/>
            <a:ext cx="37848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Academic Enrichment: </a:t>
            </a:r>
            <a:r>
              <a:rPr lang="en" sz="1100"/>
              <a:t>Students must be recommended by a teacher to be placed in Academic Enrichment after school. Students work individually or in small groups in math/science or history/English or World Language.</a:t>
            </a:r>
            <a:endParaRPr sz="1100"/>
          </a:p>
          <a:p>
            <a:pPr indent="-298450" lvl="0" marL="457200" rtl="0" algn="l">
              <a:spcBef>
                <a:spcPts val="1000"/>
              </a:spcBef>
              <a:spcAft>
                <a:spcPts val="1000"/>
              </a:spcAft>
              <a:buSzPts val="1100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Wellness Counselor: </a:t>
            </a:r>
            <a:r>
              <a:rPr lang="en" sz="1100"/>
              <a:t>A counselor is available at both high schools to provide one-on-one support regarding a variety of wellness issues including but not limited to peer interactions, stress, mental health concerns, etc. </a:t>
            </a:r>
            <a:endParaRPr sz="1100"/>
          </a:p>
        </p:txBody>
      </p:sp>
      <p:pic>
        <p:nvPicPr>
          <p:cNvPr id="704" name="Google Shape;704;p77"/>
          <p:cNvPicPr preferRelativeResize="0"/>
          <p:nvPr/>
        </p:nvPicPr>
        <p:blipFill rotWithShape="1">
          <a:blip r:embed="rId3">
            <a:alphaModFix/>
          </a:blip>
          <a:srcRect b="0" l="5868" r="5877" t="0"/>
          <a:stretch/>
        </p:blipFill>
        <p:spPr>
          <a:xfrm>
            <a:off x="4812863" y="697925"/>
            <a:ext cx="3636900" cy="3743100"/>
          </a:xfrm>
          <a:prstGeom prst="roundRect">
            <a:avLst>
              <a:gd fmla="val 1158" name="adj"/>
            </a:avLst>
          </a:prstGeom>
          <a:noFill/>
          <a:ln>
            <a:noFill/>
          </a:ln>
        </p:spPr>
      </p:pic>
      <p:sp>
        <p:nvSpPr>
          <p:cNvPr id="705" name="Google Shape;705;p7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8"/>
          <p:cNvSpPr txBox="1"/>
          <p:nvPr>
            <p:ph idx="1" type="body"/>
          </p:nvPr>
        </p:nvSpPr>
        <p:spPr>
          <a:xfrm>
            <a:off x="983075" y="1905775"/>
            <a:ext cx="3784800" cy="22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rPr>
              <a:t>SCHEDULE </a:t>
            </a:r>
            <a:endParaRPr sz="3700">
              <a:solidFill>
                <a:schemeClr val="accent5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rPr>
              <a:t>YOUR </a:t>
            </a:r>
            <a:endParaRPr sz="3700">
              <a:solidFill>
                <a:schemeClr val="accent5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7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rPr>
              <a:t>MEETING</a:t>
            </a:r>
            <a:endParaRPr sz="1100"/>
          </a:p>
        </p:txBody>
      </p:sp>
      <p:sp>
        <p:nvSpPr>
          <p:cNvPr id="711" name="Google Shape;711;p7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2" name="Google Shape;712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550" y="630550"/>
            <a:ext cx="2652300" cy="381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78"/>
          <p:cNvSpPr txBox="1"/>
          <p:nvPr>
            <p:ph type="title"/>
          </p:nvPr>
        </p:nvSpPr>
        <p:spPr>
          <a:xfrm>
            <a:off x="983075" y="621650"/>
            <a:ext cx="2686800" cy="77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NOW!!!</a:t>
            </a:r>
            <a:r>
              <a:rPr lang="en"/>
              <a:t> </a:t>
            </a:r>
            <a:endParaRPr/>
          </a:p>
        </p:txBody>
      </p:sp>
      <p:pic>
        <p:nvPicPr>
          <p:cNvPr id="714" name="Google Shape;714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300" y="1905775"/>
            <a:ext cx="2367975" cy="24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9"/>
          <p:cNvSpPr txBox="1"/>
          <p:nvPr>
            <p:ph idx="4294967295" type="ctrTitle"/>
          </p:nvPr>
        </p:nvSpPr>
        <p:spPr>
          <a:xfrm>
            <a:off x="1454100" y="1289050"/>
            <a:ext cx="6235800" cy="897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Thanks!</a:t>
            </a:r>
            <a:endParaRPr sz="5400"/>
          </a:p>
        </p:txBody>
      </p:sp>
      <p:sp>
        <p:nvSpPr>
          <p:cNvPr id="720" name="Google Shape;720;p79"/>
          <p:cNvSpPr txBox="1"/>
          <p:nvPr>
            <p:ph idx="4294967295" type="subTitle"/>
          </p:nvPr>
        </p:nvSpPr>
        <p:spPr>
          <a:xfrm>
            <a:off x="1454100" y="2001350"/>
            <a:ext cx="2843700" cy="181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21" name="Google Shape;721;p79"/>
          <p:cNvSpPr/>
          <p:nvPr/>
        </p:nvSpPr>
        <p:spPr>
          <a:xfrm>
            <a:off x="4297640" y="796427"/>
            <a:ext cx="548709" cy="492614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2000">
                <a:schemeClr val="accent3"/>
              </a:gs>
              <a:gs pos="75000">
                <a:schemeClr val="accent5"/>
              </a:gs>
              <a:gs pos="100000">
                <a:schemeClr val="dk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22" name="Google Shape;72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975" y="2186348"/>
            <a:ext cx="1318050" cy="167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Us?</a:t>
            </a:r>
            <a:endParaRPr/>
          </a:p>
        </p:txBody>
      </p:sp>
      <p:sp>
        <p:nvSpPr>
          <p:cNvPr id="183" name="Google Shape;183;p1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3941550" y="2214675"/>
            <a:ext cx="1017900" cy="96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</a:t>
            </a:r>
            <a:endParaRPr sz="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3893250" y="139535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College Counseling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5193375" y="168945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Academic Competitions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5193375" y="2393475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1-on-1 Meetings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5193375" y="309750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Competitive</a:t>
            </a: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College Acceptances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2593125" y="168945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Academic Counseling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2593125" y="309750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Financial Aid support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3893250" y="339160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Extracurricular</a:t>
            </a: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Activities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2561325" y="2393475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SAT </a:t>
            </a: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Preparation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 (cont..)?</a:t>
            </a:r>
            <a:endParaRPr/>
          </a:p>
        </p:txBody>
      </p:sp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3941550" y="2214675"/>
            <a:ext cx="1017900" cy="96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</a:t>
            </a:r>
            <a:endParaRPr sz="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3893250" y="139535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High School Ranking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5193375" y="168945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College Readiness 98%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5193375" y="2393475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Graduate Rate %100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5193375" y="309750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Saturday Tutorials 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2593125" y="168945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Small School Environment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2593125" y="309750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Anti-Bullying policy, Open Door policy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6" name="Google Shape;206;p20"/>
          <p:cNvSpPr/>
          <p:nvPr/>
        </p:nvSpPr>
        <p:spPr>
          <a:xfrm>
            <a:off x="3893250" y="3391600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Alumni Outreach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2561325" y="2393475"/>
            <a:ext cx="11145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State Distinguished Award</a:t>
            </a:r>
            <a:endParaRPr b="1" sz="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6613350" y="1431175"/>
            <a:ext cx="16887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222222"/>
                </a:solidFill>
                <a:highlight>
                  <a:srgbClr val="93C47D"/>
                </a:highlight>
              </a:rPr>
              <a:t>2023 U.S. News &amp; World Report</a:t>
            </a:r>
            <a:endParaRPr b="1" i="1">
              <a:solidFill>
                <a:srgbClr val="222222"/>
              </a:solidFill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222222"/>
                </a:solidFill>
                <a:highlight>
                  <a:srgbClr val="93C47D"/>
                </a:highlight>
              </a:rPr>
              <a:t>Ranked HSI Katy </a:t>
            </a:r>
            <a:endParaRPr b="1" i="1">
              <a:solidFill>
                <a:srgbClr val="222222"/>
              </a:solidFill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222222"/>
                </a:solidFill>
                <a:highlight>
                  <a:srgbClr val="93C47D"/>
                </a:highlight>
              </a:rPr>
              <a:t>No. 6 in Houston</a:t>
            </a:r>
            <a:endParaRPr b="1" i="1">
              <a:solidFill>
                <a:srgbClr val="222222"/>
              </a:solidFill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222222"/>
                </a:solidFill>
                <a:highlight>
                  <a:srgbClr val="93C47D"/>
                </a:highlight>
              </a:rPr>
              <a:t>No. 39 in Texas</a:t>
            </a:r>
            <a:endParaRPr b="1" i="1">
              <a:solidFill>
                <a:srgbClr val="222222"/>
              </a:solidFill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222222"/>
              </a:solidFill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222222"/>
                </a:solidFill>
                <a:highlight>
                  <a:srgbClr val="93C47D"/>
                </a:highlight>
              </a:rPr>
              <a:t>#1 HPS High School in Texas</a:t>
            </a:r>
            <a:endParaRPr b="1" i="1">
              <a:solidFill>
                <a:srgbClr val="222222"/>
              </a:solidFill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222222"/>
              </a:solidFill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222222"/>
              </a:solidFill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222222"/>
              </a:solidFill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222222"/>
              </a:solidFill>
              <a:highlight>
                <a:srgbClr val="93C47D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solidFill>
                  <a:schemeClr val="accent1"/>
                </a:solidFill>
              </a:rPr>
              <a:t>High School Graduation Requirements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4" name="Google Shape;214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chemeClr val="accent1"/>
                </a:solidFill>
              </a:rPr>
              <a:t>TEXAS &amp; HARMONY PUBLIC SCHOOLS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5068463" y="4099813"/>
            <a:ext cx="37062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8th Grade Transition to High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7400" y="3768950"/>
            <a:ext cx="2095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